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  <p:sldMasterId id="2147483724" r:id="rId2"/>
  </p:sldMasterIdLst>
  <p:notesMasterIdLst>
    <p:notesMasterId r:id="rId24"/>
  </p:notesMasterIdLst>
  <p:sldIdLst>
    <p:sldId id="277" r:id="rId3"/>
    <p:sldId id="279" r:id="rId4"/>
    <p:sldId id="280" r:id="rId5"/>
    <p:sldId id="275" r:id="rId6"/>
    <p:sldId id="258" r:id="rId7"/>
    <p:sldId id="283" r:id="rId8"/>
    <p:sldId id="284" r:id="rId9"/>
    <p:sldId id="274" r:id="rId10"/>
    <p:sldId id="259" r:id="rId11"/>
    <p:sldId id="260" r:id="rId12"/>
    <p:sldId id="281" r:id="rId13"/>
    <p:sldId id="265" r:id="rId14"/>
    <p:sldId id="269" r:id="rId15"/>
    <p:sldId id="264" r:id="rId16"/>
    <p:sldId id="263" r:id="rId17"/>
    <p:sldId id="285" r:id="rId18"/>
    <p:sldId id="276" r:id="rId19"/>
    <p:sldId id="286" r:id="rId20"/>
    <p:sldId id="287" r:id="rId21"/>
    <p:sldId id="268" r:id="rId22"/>
    <p:sldId id="273" r:id="rId23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47D"/>
    <a:srgbClr val="A9D098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6" autoAdjust="0"/>
    <p:restoredTop sz="94291" autoAdjust="0"/>
  </p:normalViewPr>
  <p:slideViewPr>
    <p:cSldViewPr snapToGrid="0">
      <p:cViewPr varScale="1">
        <p:scale>
          <a:sx n="100" d="100"/>
          <a:sy n="100" d="100"/>
        </p:scale>
        <p:origin x="175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 format des notes</a:t>
            </a:r>
          </a:p>
        </p:txBody>
      </p:sp>
      <p:sp>
        <p:nvSpPr>
          <p:cNvPr id="22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&lt;en-tête&gt;</a:t>
            </a:r>
          </a:p>
        </p:txBody>
      </p:sp>
      <p:sp>
        <p:nvSpPr>
          <p:cNvPr id="22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</a:p>
        </p:txBody>
      </p:sp>
      <p:sp>
        <p:nvSpPr>
          <p:cNvPr id="22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</a:p>
        </p:txBody>
      </p:sp>
      <p:sp>
        <p:nvSpPr>
          <p:cNvPr id="22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2E001D0-B003-4F0F-8A77-026470B96B8D}" type="slidenum"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3675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logique-solidaire.gouv.fr/reseau-scientifique-et-techniqu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rst.developpement-durable.gouv.fr/spip.php?page=sommaire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AF7258-5023-45B2-9854-3B28CED26D0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BDC30C5-056A-4420-BC7F-C2A96904DF9B}" type="slidenum">
              <a:t>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398D4B7-EFF7-49CF-9660-3F3CADA4DB4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07BB8C0-4EB7-4439-93F7-308D911B022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C2E001D0-B003-4F0F-8A77-026470B96B8D}" type="slidenum">
              <a:rPr lang="fr-F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16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2245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C2E001D0-B003-4F0F-8A77-026470B96B8D}" type="slidenum">
              <a:rPr lang="fr-F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21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5399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C2E001D0-B003-4F0F-8A77-026470B96B8D}" type="slidenum">
              <a:rPr lang="fr-F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0408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C2E001D0-B003-4F0F-8A77-026470B96B8D}" type="slidenum">
              <a:rPr lang="fr-F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4046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91440" rIns="0" bIns="91440"/>
          <a:lstStyle/>
          <a:p>
            <a:pPr marL="216000" indent="-215640">
              <a:lnSpc>
                <a:spcPct val="100000"/>
              </a:lnSpc>
            </a:pPr>
            <a:r>
              <a:rPr lang="fr-FR" sz="11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3"/>
              </a:rPr>
              <a:t>https://www.ecologique-solidaire.gouv.fr/reseau-scientifique-et-technique</a:t>
            </a: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fr-FR" sz="11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4"/>
              </a:rPr>
              <a:t>http://www.rst.developpement-durable.gouv.fr/spip.php?page=sommaire</a:t>
            </a: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9655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C2E001D0-B003-4F0F-8A77-026470B96B8D}" type="slidenum">
              <a:rPr lang="fr-F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4161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C2E001D0-B003-4F0F-8A77-026470B96B8D}" type="slidenum">
              <a:rPr lang="fr-F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12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8784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C2E001D0-B003-4F0F-8A77-026470B96B8D}" type="slidenum">
              <a:rPr lang="fr-F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13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7471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C2E001D0-B003-4F0F-8A77-026470B96B8D}" type="slidenum">
              <a:rPr lang="fr-F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14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5629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91440" rIns="0" bIns="91440"/>
          <a:lstStyle/>
          <a:p>
            <a:pPr marL="216000" indent="-215640">
              <a:lnSpc>
                <a:spcPct val="100000"/>
              </a:lnSpc>
            </a:pPr>
            <a:endParaRPr lang="fr-FR" sz="2000" b="0" u="none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2821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0" name="Image 109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111" name="Image 110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534028-DE08-42BE-8909-0E35ED1B2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8D75DE3-ACEF-4456-B3C4-CFEF3991F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D0C939-4E7C-478A-98D3-4FCAE2085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8DF7-13DE-4BEB-9277-7AD153146A4B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90AB01-E6C5-4057-9805-16114FF2D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E98A41-32AA-4C93-8981-E4DC90140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63AB-E260-4ED8-83E1-6985288A6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351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339F7E-B38D-426D-87F1-BBCD5AF48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DE95F4-78B8-435C-9486-3422F93B9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355B63-780C-4A4D-891A-7B1F409BD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8DF7-13DE-4BEB-9277-7AD153146A4B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2924AD-D2D0-4FBD-84D1-8B450998E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608FD8-2DED-4B6E-9554-4E702D5F3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63AB-E260-4ED8-83E1-6985288A6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841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844D2-112B-4830-8477-FA7E0E1D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3FEE91-34EC-4F79-8C59-0AD45D1AE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490751-DD2E-4B56-B149-634EA1240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8DF7-13DE-4BEB-9277-7AD153146A4B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C40499-3850-43E6-AECA-2EF7614E6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BC8F79-C70A-41A3-89DB-B8BC50F8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63AB-E260-4ED8-83E1-6985288A6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817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EE72D3-AB5D-4F31-8A1A-B87991BF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ACA219-550C-4AF1-8E52-5789A8291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11C5F6C-339A-429A-9A68-9D9FF1492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C573E8-2B4D-4F77-ABAD-4AA94915A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8DF7-13DE-4BEB-9277-7AD153146A4B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ACDF1D-6FC6-49AA-9B41-3661B3B94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35FC77-357E-491E-8607-FC90D2F0D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63AB-E260-4ED8-83E1-6985288A6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601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339818-55E5-4B2E-9925-08390BA23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4C5064-7BB9-44FD-AF3F-F5E218F82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8BA3A1-5989-4461-823B-132E036F6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52619CE-90DA-4A6D-BC76-17B4DF6B51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BCBCA2F-2F02-4B99-A016-1A812A5CA2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3FFFBE6-4054-4DBC-B851-47BB3D54C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8DF7-13DE-4BEB-9277-7AD153146A4B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346FB68-0400-469E-935A-58DD07A84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B24F890-6EFD-49A9-AF68-7EDE8D3DE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63AB-E260-4ED8-83E1-6985288A6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698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40D3CF-F1DF-4EF9-8D57-A9C0AAFBB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2085495-7F1F-46DC-836C-811B97F47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8DF7-13DE-4BEB-9277-7AD153146A4B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7F51AE-5063-412F-B7D4-5AFA4B226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B8446C-FF2B-434F-808F-C21A135C3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63AB-E260-4ED8-83E1-6985288A6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214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0493C20-47B6-47D5-B6F2-3725F9798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8DF7-13DE-4BEB-9277-7AD153146A4B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8A4681E-8286-4AC3-85F8-7520CE8D7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815D6D5-A408-4B96-AE73-9C569676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63AB-E260-4ED8-83E1-6985288A6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581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363182-9B2E-4951-A5B1-F163C8F71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BBA77E-974A-4955-85CC-EABE5B1FE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0D6490-EAD6-4D36-AF47-3C09886DD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E93DE5F-408D-4706-8ECE-361FECF42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8DF7-13DE-4BEB-9277-7AD153146A4B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3CC055-CA53-4098-A05B-9EEA70E3B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5CCF54-A60A-4E40-94FE-A7E38E01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63AB-E260-4ED8-83E1-6985288A6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121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CBF12E-FE34-4A11-9E40-A3EA5F688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6C711E1-185D-4DFF-BE00-63C498395A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B67FA87-F47F-49DA-9D05-E3C5A5249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0F17F65-3DBA-442B-8D0D-317324F5F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8DF7-13DE-4BEB-9277-7AD153146A4B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CE87537-959F-4B1B-85EC-BE2DB6F83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0F9C4D-DDE1-471A-AA1C-F92166515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63AB-E260-4ED8-83E1-6985288A6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781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88EF26-8367-4F1C-A2A9-6A5E61330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C8F0225-6B96-45C4-BDB0-C4A1E945E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795924-5CE0-488F-A5A1-78889D4EB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8DF7-13DE-4BEB-9277-7AD153146A4B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A28D52-FC19-4E0B-B776-65B37DFA0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EC0E61-10DC-47A3-AF33-351F71DC8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63AB-E260-4ED8-83E1-6985288A6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045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CB9F362-E71A-46DD-AD92-A2CE53A78E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A65638E-586A-4F96-889A-EC7E45BF6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C759F6-A30B-4116-ACDC-67B9DDFBB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8DF7-13DE-4BEB-9277-7AD153146A4B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24D265-E072-4F61-A21D-AF645401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F08051-2798-4617-8CAC-63A338CD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63AB-E260-4ED8-83E1-6985288A6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540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8777B5-25E4-44BE-9541-E1D335D97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02A113-B590-473D-807B-8AC3532F6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022CEB-A06D-4D1E-B513-9397DFA55B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58DF7-13DE-4BEB-9277-7AD153146A4B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2BC61C-4352-43E0-AA6F-D65008FE6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082E23-B02B-41AE-94F7-7C11D78F0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363AB-E260-4ED8-83E1-6985288A6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75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bMa8feLrb0&amp;t=7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younes.dellal@i-carre.ne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younes.dellal@i-carre.ne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greentechverte@developpement-durable.gouv.fr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mtes-mct.github.io/dataroom" TargetMode="External"/><Relationship Id="rId7" Type="http://schemas.openxmlformats.org/officeDocument/2006/relationships/hyperlink" Target="https://www.statistiques.developpement-durable.gouv.fr/" TargetMode="External"/><Relationship Id="rId2" Type="http://schemas.openxmlformats.org/officeDocument/2006/relationships/hyperlink" Target="https://greentechverte.fr/2019/12/18/les-donnees-de-la-data-session-transition-energetique/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eaufrance.fr/" TargetMode="External"/><Relationship Id="rId5" Type="http://schemas.openxmlformats.org/officeDocument/2006/relationships/hyperlink" Target="https://www.georisques.gouv.fr/risques/installations/donnees#/" TargetMode="External"/><Relationship Id="rId4" Type="http://schemas.openxmlformats.org/officeDocument/2006/relationships/hyperlink" Target="https://www.georisques.gouv.fr/" TargetMode="External"/><Relationship Id="rId9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mailto:jobboard@wttj.co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www.welcomekit.co/onboarding/account_infos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mailto:greentechinnovation@developpement-durable.gouv.fr" TargetMode="External"/><Relationship Id="rId5" Type="http://schemas.openxmlformats.org/officeDocument/2006/relationships/hyperlink" Target="mailto:jeronathan.semelane@wttj.co" TargetMode="External"/><Relationship Id="rId4" Type="http://schemas.openxmlformats.org/officeDocument/2006/relationships/hyperlink" Target="https://green-tech-verte.welcomekit.c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png"/><Relationship Id="rId4" Type="http://schemas.openxmlformats.org/officeDocument/2006/relationships/hyperlink" Target="mailto:Benoit.Spittler@developpement-durable.gouv.f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greentechinnovation/" TargetMode="External"/><Relationship Id="rId3" Type="http://schemas.openxmlformats.org/officeDocument/2006/relationships/hyperlink" Target="https://greentechverte.fr/" TargetMode="External"/><Relationship Id="rId7" Type="http://schemas.openxmlformats.org/officeDocument/2006/relationships/hyperlink" Target="https://www.youtube.com/greentechinnovat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twitter.com/GreentechInno" TargetMode="External"/><Relationship Id="rId5" Type="http://schemas.openxmlformats.org/officeDocument/2006/relationships/hyperlink" Target="https://fr.linkedin.com/in/greentechinnovation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green-tech-verte.welcomekit.co/" TargetMode="Externa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6">
            <a:extLst>
              <a:ext uri="{FF2B5EF4-FFF2-40B4-BE49-F238E27FC236}">
                <a16:creationId xmlns:a16="http://schemas.microsoft.com/office/drawing/2014/main" id="{F4404E0A-82AE-421F-A055-4CAFD9E239A0}"/>
              </a:ext>
            </a:extLst>
          </p:cNvPr>
          <p:cNvSpPr txBox="1">
            <a:spLocks noGrp="1"/>
          </p:cNvSpPr>
          <p:nvPr>
            <p:ph type="dt" sz="half" idx="4294967295"/>
          </p:nvPr>
        </p:nvSpPr>
        <p:spPr>
          <a:xfrm>
            <a:off x="0" y="4767263"/>
            <a:ext cx="2057400" cy="274637"/>
          </a:xfrm>
          <a:prstGeom prst="rect">
            <a:avLst/>
          </a:prstGeom>
          <a:noFill/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vert="horz" wrap="square" lIns="0" tIns="0" rIns="0" bIns="0" anchor="ctr" anchorCtr="0">
            <a:noAutofit/>
          </a:bodyPr>
          <a:lstStyle/>
          <a:p>
            <a:pPr lvl="0" algn="ctr"/>
            <a:r>
              <a:rPr lang="fr-FR" sz="100" b="1" dirty="0">
                <a:solidFill>
                  <a:srgbClr val="000000"/>
                </a:solidFill>
                <a:latin typeface="Arial"/>
                <a:cs typeface="Tahoma" pitchFamily="2"/>
              </a:rPr>
              <a:t>XX/XX/XXXX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71C2BA3-29D6-4254-9052-A31B2B2216E0}"/>
              </a:ext>
            </a:extLst>
          </p:cNvPr>
          <p:cNvSpPr txBox="1"/>
          <p:nvPr/>
        </p:nvSpPr>
        <p:spPr>
          <a:xfrm>
            <a:off x="158737" y="1818464"/>
            <a:ext cx="4840200" cy="12355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32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Greentech Innovation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600" b="1" i="0" u="none" strike="noStrike" kern="1200" dirty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3200" b="1" i="0" u="none" strike="noStrike" kern="1200" dirty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D2FE52B-B0F1-472F-8540-604346A4512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148043" y="66574"/>
            <a:ext cx="1811520" cy="181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69E91FF-2E9D-43A8-A7F3-D15291FA18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02167"/>
            <a:ext cx="680105" cy="59903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A8B0F1C-D839-4387-8D4C-C3BE0748CC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783" y="219302"/>
            <a:ext cx="785099" cy="56924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8CE9C61-8580-4AC1-AE82-650A61481F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9236" y="1535341"/>
            <a:ext cx="1741769" cy="31996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3CB8CDF-6BF9-4FE2-88E1-AF9C2EBCA4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20" y="4179898"/>
            <a:ext cx="897141" cy="89714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891A36B-9DBF-401A-9675-718539E015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459" y="892465"/>
            <a:ext cx="539662" cy="64287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71C2BA3-29D6-4254-9052-A31B2B2216E0}"/>
              </a:ext>
            </a:extLst>
          </p:cNvPr>
          <p:cNvSpPr txBox="1"/>
          <p:nvPr/>
        </p:nvSpPr>
        <p:spPr>
          <a:xfrm>
            <a:off x="674009" y="2640813"/>
            <a:ext cx="4917425" cy="173548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Un écosystème de start-up et PME pépites de l’innovation et de la transition écologique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dirty="0"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	Un réseau national d’incubateurs </a:t>
            </a:r>
            <a:r>
              <a:rPr lang="fr-FR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Greentech</a:t>
            </a:r>
            <a:r>
              <a:rPr lang="fr-FR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présent dans toutes les régions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i="0" u="none" strike="noStrike" kern="1200" dirty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		Une offre d’accompagnement proposée par l’Etat</a:t>
            </a:r>
            <a:endParaRPr lang="fr-FR" i="0" u="none" strike="noStrike" kern="1200" dirty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00" y="219302"/>
            <a:ext cx="1251961" cy="89714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722" y="4263106"/>
            <a:ext cx="948399" cy="81729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122" y="4411437"/>
            <a:ext cx="940658" cy="63046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882" y="4376297"/>
            <a:ext cx="926479" cy="7007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5317200" y="1737537"/>
            <a:ext cx="3826800" cy="185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r>
              <a:rPr lang="fr-FR" sz="4800" b="0" strike="noStrike" spc="-1" dirty="0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dobe Caslon Pro"/>
                <a:ea typeface="Economica"/>
              </a:rPr>
              <a:t>Mises en relation </a:t>
            </a:r>
          </a:p>
          <a:p>
            <a:pPr algn="ctr">
              <a:lnSpc>
                <a:spcPct val="100000"/>
              </a:lnSpc>
            </a:pPr>
            <a:r>
              <a:rPr lang="fr-FR" sz="4800" b="0" strike="noStrike" spc="-1" dirty="0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dobe Caslon Pro"/>
                <a:ea typeface="Economica"/>
              </a:rPr>
              <a:t>pôles de compétitivité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A659F7C-8451-46C4-BCF4-C9C6EBE9B2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6" r="45381" b="13211"/>
          <a:stretch/>
        </p:blipFill>
        <p:spPr>
          <a:xfrm>
            <a:off x="7337067" y="13251"/>
            <a:ext cx="1113425" cy="80118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1454F8C-19EE-4843-BA4D-4FB3AAADB6D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450492" y="108676"/>
            <a:ext cx="583828" cy="583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A8BBF7E-81B1-4DE0-870C-B4500A816E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" y="246748"/>
            <a:ext cx="5291787" cy="4773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4C72684-546B-458E-B7DE-DB890C05366A}"/>
              </a:ext>
            </a:extLst>
          </p:cNvPr>
          <p:cNvSpPr txBox="1"/>
          <p:nvPr/>
        </p:nvSpPr>
        <p:spPr>
          <a:xfrm>
            <a:off x="1116418" y="1848475"/>
            <a:ext cx="69111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spc="-1" dirty="0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dobe Caslon Pro"/>
              </a:rPr>
              <a:t>Offre d’accompagnement technique des start-up</a:t>
            </a:r>
          </a:p>
        </p:txBody>
      </p:sp>
    </p:spTree>
    <p:extLst>
      <p:ext uri="{BB962C8B-B14F-4D97-AF65-F5344CB8AC3E}">
        <p14:creationId xmlns:p14="http://schemas.microsoft.com/office/powerpoint/2010/main" val="3230711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18AAC7-858A-4038-8854-E04970544DF6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A9D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" name="CustomShape 1"/>
          <p:cNvSpPr/>
          <p:nvPr/>
        </p:nvSpPr>
        <p:spPr>
          <a:xfrm>
            <a:off x="265680" y="929160"/>
            <a:ext cx="4044240" cy="17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r>
              <a:rPr lang="fr-FR" sz="4400" b="0" strike="noStrike" spc="-1" dirty="0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dobe Caslon Pro"/>
                <a:ea typeface="Economica"/>
              </a:rPr>
              <a:t>Coaching design </a:t>
            </a:r>
            <a:r>
              <a:rPr lang="fr-FR" sz="4400" b="0" strike="noStrike" spc="-1" dirty="0" err="1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dobe Caslon Pro"/>
                <a:ea typeface="Economica"/>
              </a:rPr>
              <a:t>thinking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CustomShape 2"/>
          <p:cNvSpPr/>
          <p:nvPr/>
        </p:nvSpPr>
        <p:spPr>
          <a:xfrm>
            <a:off x="265680" y="2769120"/>
            <a:ext cx="4044240" cy="157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algn="ctr">
              <a:lnSpc>
                <a:spcPct val="115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Une experte en conception user-</a:t>
            </a:r>
            <a:r>
              <a:rPr lang="fr-F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centric</a:t>
            </a:r>
            <a:r>
              <a:rPr lang="fr-F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produits et services</a:t>
            </a:r>
          </a:p>
        </p:txBody>
      </p:sp>
      <p:sp>
        <p:nvSpPr>
          <p:cNvPr id="269" name="CustomShape 3"/>
          <p:cNvSpPr/>
          <p:nvPr/>
        </p:nvSpPr>
        <p:spPr>
          <a:xfrm>
            <a:off x="4939560" y="724320"/>
            <a:ext cx="3835800" cy="369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marL="457200" indent="-316440">
              <a:lnSpc>
                <a:spcPct val="115000"/>
              </a:lnSpc>
              <a:buClr>
                <a:srgbClr val="FFFFFF"/>
              </a:buClr>
              <a:buFont typeface="Arial"/>
              <a:buChar char="●"/>
            </a:pPr>
            <a:r>
              <a:rPr lang="fr-F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Coaching gratuit &amp; sur-mesure avec Florence Mathieu (</a:t>
            </a:r>
            <a:r>
              <a:rPr lang="fr-FR" sz="14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Aina</a:t>
            </a:r>
            <a:r>
              <a:rPr lang="fr-F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14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Lab</a:t>
            </a:r>
            <a:r>
              <a:rPr lang="fr-F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), consultante experte en matière de design </a:t>
            </a:r>
            <a:r>
              <a:rPr lang="fr-FR" sz="14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thinking</a:t>
            </a:r>
            <a:endParaRPr lang="fr-FR" sz="14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16440">
              <a:lnSpc>
                <a:spcPct val="115000"/>
              </a:lnSpc>
              <a:buClr>
                <a:srgbClr val="FFFFFF"/>
              </a:buClr>
              <a:buFont typeface="Arial"/>
              <a:buChar char="●"/>
            </a:pPr>
            <a:endParaRPr lang="fr-FR" sz="14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16440">
              <a:lnSpc>
                <a:spcPct val="115000"/>
              </a:lnSpc>
              <a:buClr>
                <a:srgbClr val="FFFFFF"/>
              </a:buClr>
              <a:buFont typeface="Arial"/>
              <a:buChar char="●"/>
            </a:pPr>
            <a:r>
              <a:rPr lang="fr-F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Pour accéder aux séances – vous devez suivre la formation disponible </a:t>
            </a:r>
            <a:r>
              <a:rPr lang="fr-F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3"/>
              </a:rPr>
              <a:t>ici</a:t>
            </a:r>
            <a:r>
              <a:rPr lang="fr-F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16440">
              <a:lnSpc>
                <a:spcPct val="115000"/>
              </a:lnSpc>
              <a:spcBef>
                <a:spcPts val="1599"/>
              </a:spcBef>
              <a:buClr>
                <a:srgbClr val="FFFFFF"/>
              </a:buClr>
              <a:buFont typeface="Arial"/>
              <a:buChar char="●"/>
            </a:pPr>
            <a:r>
              <a:rPr lang="fr-F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</a:t>
            </a:r>
            <a:r>
              <a:rPr lang="fr-F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entorat en visioconférence </a:t>
            </a:r>
          </a:p>
          <a:p>
            <a:pPr marL="457200" indent="-316440">
              <a:lnSpc>
                <a:spcPct val="115000"/>
              </a:lnSpc>
              <a:spcBef>
                <a:spcPts val="1599"/>
              </a:spcBef>
              <a:buClr>
                <a:srgbClr val="FFFFFF"/>
              </a:buClr>
              <a:buFont typeface="Arial"/>
              <a:buChar char="●"/>
            </a:pPr>
            <a:r>
              <a:rPr lang="fr-F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Prenez RDV avec l’adresse mail suivante : audrey.boisroux@developpement-durable.gouv.fr</a:t>
            </a:r>
          </a:p>
          <a:p>
            <a:pPr marL="457200" indent="-316440">
              <a:lnSpc>
                <a:spcPct val="115000"/>
              </a:lnSpc>
              <a:spcBef>
                <a:spcPts val="1599"/>
              </a:spcBef>
              <a:buClr>
                <a:srgbClr val="FFFFFF"/>
              </a:buClr>
              <a:buFont typeface="Arial"/>
              <a:buChar char="●"/>
            </a:pPr>
            <a:r>
              <a:rPr lang="fr-F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Offre en quantité limitée ! 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spcAft>
                <a:spcPts val="1599"/>
              </a:spcAft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202238D-8D11-42AF-862D-1A47A8D5E5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6" r="45381" b="13211"/>
          <a:stretch/>
        </p:blipFill>
        <p:spPr>
          <a:xfrm>
            <a:off x="111703" y="101344"/>
            <a:ext cx="1113425" cy="80118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839FF71-57CD-4958-9391-C345E81B035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726092" y="210020"/>
            <a:ext cx="583828" cy="583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189932-B87A-40B2-A498-5F7D3B12C1EE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A9D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" name="CustomShape 1"/>
          <p:cNvSpPr/>
          <p:nvPr/>
        </p:nvSpPr>
        <p:spPr>
          <a:xfrm>
            <a:off x="265680" y="929160"/>
            <a:ext cx="4044240" cy="17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dobe Caslon Pro"/>
                <a:ea typeface="Economica"/>
              </a:rPr>
              <a:t>Tuto.com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CustomShape 2"/>
          <p:cNvSpPr/>
          <p:nvPr/>
        </p:nvSpPr>
        <p:spPr>
          <a:xfrm>
            <a:off x="265680" y="2769120"/>
            <a:ext cx="4044240" cy="157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algn="ctr">
              <a:lnSpc>
                <a:spcPct val="115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dobe Caslon Pro"/>
                <a:ea typeface="Economica"/>
              </a:rPr>
              <a:t>68 000 tutos vidéos à découvrir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3"/>
          <p:cNvSpPr/>
          <p:nvPr/>
        </p:nvSpPr>
        <p:spPr>
          <a:xfrm>
            <a:off x="4939559" y="724319"/>
            <a:ext cx="3918193" cy="3831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marL="457200" indent="-316440">
              <a:lnSpc>
                <a:spcPct val="115000"/>
              </a:lnSpc>
              <a:buClr>
                <a:srgbClr val="FFFFFF"/>
              </a:buClr>
              <a:buFont typeface="Arial"/>
              <a:buChar char="●"/>
            </a:pPr>
            <a:endParaRPr lang="fr-FR" sz="1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457200" indent="-316440">
              <a:lnSpc>
                <a:spcPct val="115000"/>
              </a:lnSpc>
              <a:buClr>
                <a:srgbClr val="FFFFFF"/>
              </a:buClr>
              <a:buFont typeface="Arial"/>
              <a:buChar char="●"/>
            </a:pPr>
            <a:r>
              <a:rPr lang="fr-F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Acquérir de nouvelles compétences métiers : </a:t>
            </a:r>
            <a:r>
              <a:rPr lang="fr-F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fr-F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programmation, web, graphisme, webmarketing, entreprenariat, etc. 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16440">
              <a:lnSpc>
                <a:spcPct val="115000"/>
              </a:lnSpc>
              <a:spcBef>
                <a:spcPts val="1599"/>
              </a:spcBef>
              <a:buClr>
                <a:srgbClr val="FFFFFF"/>
              </a:buClr>
              <a:buFont typeface="Arial"/>
              <a:buChar char="●"/>
            </a:pPr>
            <a:r>
              <a:rPr lang="fr-F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 accès offert par start-up pendant un an</a:t>
            </a:r>
            <a:endParaRPr lang="fr-FR" sz="14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16440">
              <a:lnSpc>
                <a:spcPct val="115000"/>
              </a:lnSpc>
              <a:spcBef>
                <a:spcPts val="1599"/>
              </a:spcBef>
              <a:buClr>
                <a:srgbClr val="FFFFFF"/>
              </a:buClr>
              <a:buFont typeface="Arial"/>
              <a:buChar char="●"/>
            </a:pPr>
            <a:r>
              <a:rPr lang="fr-F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Activation en </a:t>
            </a:r>
            <a:r>
              <a:rPr lang="fr-F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contactant : </a:t>
            </a:r>
            <a:r>
              <a:rPr lang="fr-F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hlinkClick r:id="rId3"/>
              </a:rPr>
              <a:t>younes.dellal@i-carre.net</a:t>
            </a:r>
            <a:r>
              <a:rPr lang="fr-F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spcAft>
                <a:spcPts val="1599"/>
              </a:spcAft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CFC98A4-1B16-4AF9-BB04-75A3B7B462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6" r="45381" b="13211"/>
          <a:stretch/>
        </p:blipFill>
        <p:spPr>
          <a:xfrm>
            <a:off x="111703" y="101344"/>
            <a:ext cx="1113425" cy="80118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C27AC94-79F8-47EC-86CD-6333CAF3C58A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726092" y="210020"/>
            <a:ext cx="583828" cy="583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66432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B10786-20DD-48B4-9FB4-0A5E172D5326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A9D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" name="CustomShape 1"/>
          <p:cNvSpPr/>
          <p:nvPr/>
        </p:nvSpPr>
        <p:spPr>
          <a:xfrm>
            <a:off x="265680" y="1678680"/>
            <a:ext cx="4044240" cy="17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r>
              <a:rPr lang="fr-FR" sz="4400" b="0" strike="noStrike" spc="-1" dirty="0" err="1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dobe Caslon Pro"/>
                <a:ea typeface="Economica"/>
              </a:rPr>
              <a:t>Xerfi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CustomShape 2"/>
          <p:cNvSpPr/>
          <p:nvPr/>
        </p:nvSpPr>
        <p:spPr>
          <a:xfrm>
            <a:off x="265680" y="2769120"/>
            <a:ext cx="4044240" cy="157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algn="ctr"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dobe Caslon Pro"/>
              <a:ea typeface="Economica"/>
            </a:endParaRPr>
          </a:p>
        </p:txBody>
      </p:sp>
      <p:sp>
        <p:nvSpPr>
          <p:cNvPr id="5" name="CustomShape 3"/>
          <p:cNvSpPr/>
          <p:nvPr/>
        </p:nvSpPr>
        <p:spPr>
          <a:xfrm>
            <a:off x="4940100" y="1330810"/>
            <a:ext cx="3835800" cy="24809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marL="457200" indent="-316440" algn="just">
              <a:lnSpc>
                <a:spcPct val="115000"/>
              </a:lnSpc>
              <a:buClr>
                <a:srgbClr val="FFFFFF"/>
              </a:buClr>
              <a:buFont typeface="Arial"/>
              <a:buChar char="●"/>
            </a:pPr>
            <a:r>
              <a:rPr lang="fr-FR" sz="1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Plus de 70 études téléchargées pour mieux comprendre votre marché. </a:t>
            </a:r>
            <a:endParaRPr lang="fr-F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just">
              <a:lnSpc>
                <a:spcPct val="115000"/>
              </a:lnSpc>
            </a:pPr>
            <a:endParaRPr lang="fr-F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16440" algn="just">
              <a:lnSpc>
                <a:spcPct val="115000"/>
              </a:lnSpc>
              <a:buClr>
                <a:srgbClr val="FFFFFF"/>
              </a:buClr>
              <a:buFont typeface="Arial"/>
              <a:buChar char="●"/>
            </a:pPr>
            <a:r>
              <a:rPr lang="fr-FR" sz="1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Pour accéder au catalogue disponible contactez : </a:t>
            </a:r>
            <a:r>
              <a:rPr lang="fr-FR" sz="1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hlinkClick r:id="rId3"/>
              </a:rPr>
              <a:t>younes.dellal@i-carre.net</a:t>
            </a:r>
            <a:r>
              <a:rPr lang="fr-FR" sz="1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fr-F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16440">
              <a:lnSpc>
                <a:spcPct val="115000"/>
              </a:lnSpc>
              <a:buClr>
                <a:srgbClr val="FFFFFF"/>
              </a:buClr>
              <a:buFont typeface="Arial"/>
              <a:buChar char="●"/>
            </a:pPr>
            <a:endParaRPr lang="fr-FR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BF74751-2E6E-4176-84E5-48FF225178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6" r="45381" b="13211"/>
          <a:stretch/>
        </p:blipFill>
        <p:spPr>
          <a:xfrm>
            <a:off x="111703" y="101344"/>
            <a:ext cx="1113425" cy="80118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5B37FFA-D124-4B2F-B488-6E732059038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726092" y="210020"/>
            <a:ext cx="583828" cy="583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22AB1D-E292-4F5B-B845-DC8B756DCE13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A9D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CustomShape 1"/>
          <p:cNvSpPr/>
          <p:nvPr/>
        </p:nvSpPr>
        <p:spPr>
          <a:xfrm>
            <a:off x="265680" y="929160"/>
            <a:ext cx="4044240" cy="17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2"/>
          <p:cNvSpPr/>
          <p:nvPr/>
        </p:nvSpPr>
        <p:spPr>
          <a:xfrm>
            <a:off x="265680" y="2769120"/>
            <a:ext cx="4044240" cy="157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algn="ctr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4939560" y="724320"/>
            <a:ext cx="3835800" cy="369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marL="457200" indent="-316440">
              <a:lnSpc>
                <a:spcPct val="115000"/>
              </a:lnSpc>
              <a:buClr>
                <a:srgbClr val="FFFFFF"/>
              </a:buClr>
              <a:buFont typeface="Arial"/>
              <a:buChar char="●"/>
            </a:pPr>
            <a:r>
              <a:rPr lang="fr-F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Créer des rapports pour présenter les résultats de votre stratégie de communication.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16440">
              <a:lnSpc>
                <a:spcPct val="115000"/>
              </a:lnSpc>
              <a:spcBef>
                <a:spcPts val="1599"/>
              </a:spcBef>
              <a:buClr>
                <a:srgbClr val="FFFFFF"/>
              </a:buClr>
              <a:buFont typeface="Arial"/>
              <a:buChar char="●"/>
            </a:pPr>
            <a:r>
              <a:rPr lang="fr-F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Identifier les journalistes les plus pertinents pour relayer votre message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16440">
              <a:lnSpc>
                <a:spcPct val="115000"/>
              </a:lnSpc>
              <a:spcBef>
                <a:spcPts val="1599"/>
              </a:spcBef>
              <a:buClr>
                <a:srgbClr val="FFFFFF"/>
              </a:buClr>
              <a:buFont typeface="Arial"/>
              <a:buChar char="●"/>
            </a:pPr>
            <a:r>
              <a:rPr lang="fr-F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Recevoir des rapports réguliers dans votre boîte mail sur vos retombées presse ou celles de vos concurrents.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6F07DDF-417D-4935-AAED-73469216FB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6" r="45381" b="13211"/>
          <a:stretch/>
        </p:blipFill>
        <p:spPr>
          <a:xfrm>
            <a:off x="111703" y="101344"/>
            <a:ext cx="1113425" cy="80118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9E89308-14F5-419C-BD96-709A46CD95D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726092" y="210020"/>
            <a:ext cx="583828" cy="5838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2E660A1-0608-4907-9099-4CB403A32E75}"/>
              </a:ext>
            </a:extLst>
          </p:cNvPr>
          <p:cNvSpPr txBox="1"/>
          <p:nvPr/>
        </p:nvSpPr>
        <p:spPr>
          <a:xfrm>
            <a:off x="-1080" y="1848025"/>
            <a:ext cx="4572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4400" spc="-1" dirty="0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dobe Caslon Pro"/>
              </a:rPr>
              <a:t>Liste relations presse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14D869-D5B5-466A-9CF3-E665A4091A0F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A9D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CustomShape 1"/>
          <p:cNvSpPr/>
          <p:nvPr/>
        </p:nvSpPr>
        <p:spPr>
          <a:xfrm>
            <a:off x="265680" y="1678680"/>
            <a:ext cx="4044240" cy="17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r>
              <a:rPr lang="fr-FR" sz="4400" spc="-1" dirty="0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dobe Caslon Pro"/>
              </a:rPr>
              <a:t>Webinaire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2"/>
          <p:cNvSpPr/>
          <p:nvPr/>
        </p:nvSpPr>
        <p:spPr>
          <a:xfrm>
            <a:off x="265680" y="2769120"/>
            <a:ext cx="4044240" cy="157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algn="ctr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CustomShape 3"/>
          <p:cNvSpPr/>
          <p:nvPr/>
        </p:nvSpPr>
        <p:spPr>
          <a:xfrm>
            <a:off x="4940100" y="902524"/>
            <a:ext cx="3835800" cy="369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>
              <a:lnSpc>
                <a:spcPct val="150000"/>
              </a:lnSpc>
            </a:pPr>
            <a:r>
              <a:rPr lang="fr-F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Une collaboration avec différents partenaires</a:t>
            </a:r>
          </a:p>
          <a:p>
            <a:pPr>
              <a:lnSpc>
                <a:spcPct val="150000"/>
              </a:lnSpc>
            </a:pPr>
            <a:r>
              <a:rPr lang="fr-F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 thématiques </a:t>
            </a:r>
            <a:r>
              <a:rPr lang="fr-F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diverses 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Organisation d’entrepr</a:t>
            </a:r>
            <a:r>
              <a:rPr lang="fr-F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ise (réussir son recrutement, relation presse etc.) 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Outils pratiques (DIVI pour création de site internet, éco-conception)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Information sur les actions du pôle ministériel agissant sur votre activité (financement, actualité règlementaire, pôle de compétitivité)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Problem session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fr-FR" sz="14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fr-F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 experts, des contacts, des témoignages et un temps de question/réponses</a:t>
            </a:r>
          </a:p>
          <a:p>
            <a:pPr>
              <a:lnSpc>
                <a:spcPct val="150000"/>
              </a:lnSpc>
            </a:pPr>
            <a:endParaRPr lang="fr-FR" sz="14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fr-F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Avec un compte rendu et un replay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6360152-C235-4B7C-8A9F-86F38AA574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6" r="45381" b="13211"/>
          <a:stretch/>
        </p:blipFill>
        <p:spPr>
          <a:xfrm>
            <a:off x="111703" y="101344"/>
            <a:ext cx="1113425" cy="80118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ACEDB53-FF60-4CF3-A578-9C4A7510B96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726092" y="210020"/>
            <a:ext cx="583828" cy="583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32484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D58E67-5C48-4DC2-8693-72D9B19F9AE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A9D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CustomShape 1"/>
          <p:cNvSpPr/>
          <p:nvPr/>
        </p:nvSpPr>
        <p:spPr>
          <a:xfrm>
            <a:off x="265680" y="1678680"/>
            <a:ext cx="4044240" cy="17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r>
              <a:rPr lang="fr-FR" sz="4400" b="0" strike="noStrike" spc="-1" dirty="0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dobe Caslon Pro"/>
              </a:rPr>
              <a:t>Hotline Greentech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2"/>
          <p:cNvSpPr/>
          <p:nvPr/>
        </p:nvSpPr>
        <p:spPr>
          <a:xfrm>
            <a:off x="265680" y="2769120"/>
            <a:ext cx="4044240" cy="157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algn="ctr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CustomShape 3"/>
          <p:cNvSpPr/>
          <p:nvPr/>
        </p:nvSpPr>
        <p:spPr>
          <a:xfrm>
            <a:off x="4939560" y="724320"/>
            <a:ext cx="3835800" cy="369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>
              <a:lnSpc>
                <a:spcPct val="150000"/>
              </a:lnSpc>
            </a:pPr>
            <a:r>
              <a:rPr lang="fr-F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 besoin spécifique ? </a:t>
            </a:r>
          </a:p>
          <a:p>
            <a:pPr>
              <a:lnSpc>
                <a:spcPct val="150000"/>
              </a:lnSpc>
            </a:pPr>
            <a:r>
              <a:rPr lang="fr-F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Contactez nous sur : </a:t>
            </a:r>
            <a:r>
              <a:rPr lang="fr-F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greentechinnovation@developpement-durable.gouv.fr</a:t>
            </a:r>
            <a:endParaRPr lang="fr-FR" sz="14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fr-F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Vous pouvez également contacter tout membre de l’équipe (slide suivante)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84C004D-11A7-4152-8575-B751CF09A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6" r="45381" b="13211"/>
          <a:stretch/>
        </p:blipFill>
        <p:spPr>
          <a:xfrm>
            <a:off x="111703" y="101344"/>
            <a:ext cx="1113425" cy="80118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8F3E72F-B556-4860-A8D3-1B61455F511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726092" y="210020"/>
            <a:ext cx="583828" cy="583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22506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4572000" y="209880"/>
            <a:ext cx="4571640" cy="4933440"/>
          </a:xfrm>
          <a:prstGeom prst="rect">
            <a:avLst/>
          </a:prstGeom>
          <a:solidFill>
            <a:srgbClr val="A9D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2"/>
          <p:cNvSpPr/>
          <p:nvPr/>
        </p:nvSpPr>
        <p:spPr bwMode="auto">
          <a:xfrm>
            <a:off x="265680" y="1678680"/>
            <a:ext cx="4043880" cy="17848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fr-FR" sz="4400" b="0" strike="noStrike" spc="-1">
                <a:solidFill>
                  <a:srgbClr val="93C47D"/>
                </a:solidFill>
                <a:latin typeface="Adobe Caslon Pro"/>
                <a:ea typeface="Arial"/>
              </a:rPr>
              <a:t>Accès aux données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6" name="CustomShape 3"/>
          <p:cNvSpPr/>
          <p:nvPr/>
        </p:nvSpPr>
        <p:spPr bwMode="auto">
          <a:xfrm>
            <a:off x="265680" y="2769120"/>
            <a:ext cx="4043880" cy="15728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" name="CustomShape 4"/>
          <p:cNvSpPr/>
          <p:nvPr/>
        </p:nvSpPr>
        <p:spPr bwMode="auto">
          <a:xfrm>
            <a:off x="4940279" y="902520"/>
            <a:ext cx="4203361" cy="3693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50000"/>
              </a:lnSpc>
              <a:defRPr/>
            </a:pPr>
            <a:endParaRPr lang="fr-FR" sz="1400" b="0" strike="noStrike" spc="-1">
              <a:solidFill>
                <a:srgbClr val="FFFFFF"/>
              </a:solidFill>
              <a:latin typeface="Arial"/>
              <a:ea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fr-FR" sz="1400" b="0" strike="noStrike" spc="-1">
                <a:solidFill>
                  <a:srgbClr val="FFFFFF"/>
                </a:solidFill>
                <a:latin typeface="Arial"/>
                <a:ea typeface="Arial"/>
              </a:rPr>
              <a:t>Le MTE et ses partenaires, ADEME, Etalab, IGN, Cerema… ouvrent leurs données, notamment :  </a:t>
            </a:r>
            <a:endParaRPr lang="fr-FR" sz="1400" b="0" strike="noStrike" spc="-1"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FFFFFF"/>
              </a:buClr>
              <a:buFont typeface="StarSymbol"/>
              <a:buChar char="-"/>
              <a:defRPr/>
            </a:pPr>
            <a:r>
              <a:rPr lang="fr-FR" sz="1400" spc="-1">
                <a:solidFill>
                  <a:srgbClr val="FFFFFF"/>
                </a:solidFill>
                <a:latin typeface="Arial"/>
              </a:rPr>
              <a:t>Données</a:t>
            </a:r>
            <a:r>
              <a:rPr lang="fr-FR" sz="1200" spc="-1">
                <a:solidFill>
                  <a:srgbClr val="FFFFFF"/>
                </a:solidFill>
                <a:latin typeface="Arial"/>
              </a:rPr>
              <a:t> </a:t>
            </a:r>
            <a:r>
              <a:rPr lang="fr-FR" sz="1300" b="0" u="sng" strike="noStrike" spc="-1">
                <a:solidFill>
                  <a:srgbClr val="FFFFFF"/>
                </a:solidFill>
                <a:latin typeface="Arial"/>
                <a:ea typeface="Arial"/>
                <a:hlinkClick r:id="rId2" tooltip="https://greentechverte.fr/2019/12/18/les-donnees-de-la-data-session-transition-energetique/"/>
              </a:rPr>
              <a:t>rénovation énergétique</a:t>
            </a:r>
            <a:r>
              <a:rPr lang="fr-FR" sz="1300" b="0" strike="noStrike" spc="-1">
                <a:solidFill>
                  <a:srgbClr val="FFFFFF"/>
                </a:solidFill>
                <a:latin typeface="Arial"/>
                <a:ea typeface="Arial"/>
              </a:rPr>
              <a:t> et </a:t>
            </a:r>
            <a:r>
              <a:rPr lang="fr-FR" sz="1300" u="sng" spc="-1">
                <a:solidFill>
                  <a:srgbClr val="FFFFFF"/>
                </a:solidFill>
                <a:latin typeface="Arial"/>
                <a:hlinkClick r:id="rId3" tooltip="https://mtes-mct.github.io/dataroom"/>
              </a:rPr>
              <a:t>datasessions</a:t>
            </a:r>
            <a:r>
              <a:rPr lang="fr-FR" sz="1300" spc="-1">
                <a:solidFill>
                  <a:srgbClr val="FFFFFF"/>
                </a:solidFill>
                <a:latin typeface="Arial"/>
              </a:rPr>
              <a:t>,</a:t>
            </a:r>
            <a:endParaRPr/>
          </a:p>
          <a:p>
            <a:pPr marL="285840" indent="-285480">
              <a:lnSpc>
                <a:spcPct val="150000"/>
              </a:lnSpc>
              <a:buClr>
                <a:srgbClr val="FFFFFF"/>
              </a:buClr>
              <a:buFont typeface="StarSymbol"/>
              <a:buChar char="-"/>
              <a:defRPr/>
            </a:pPr>
            <a:r>
              <a:rPr lang="fr-FR" sz="1400" spc="-1">
                <a:solidFill>
                  <a:srgbClr val="FFFFFF"/>
                </a:solidFill>
                <a:latin typeface="Arial"/>
              </a:rPr>
              <a:t>Données sur de </a:t>
            </a:r>
            <a:r>
              <a:rPr lang="fr-FR" sz="1400" b="0" u="sng" strike="noStrike" spc="-1">
                <a:solidFill>
                  <a:srgbClr val="FFFFFF"/>
                </a:solidFill>
                <a:latin typeface="Arial"/>
                <a:hlinkClick r:id="rId4" tooltip="https://www.georisques.gouv.fr/"/>
              </a:rPr>
              <a:t>Géorisques</a:t>
            </a:r>
            <a:r>
              <a:rPr lang="fr-FR" sz="1400" b="0" strike="noStrike" spc="-1">
                <a:solidFill>
                  <a:srgbClr val="FFFFFF"/>
                </a:solidFill>
                <a:latin typeface="Arial"/>
              </a:rPr>
              <a:t> et </a:t>
            </a:r>
            <a:r>
              <a:rPr lang="fr-FR" sz="1400" b="0" u="sng" strike="noStrike" spc="-1">
                <a:solidFill>
                  <a:srgbClr val="FFFFFF"/>
                </a:solidFill>
                <a:latin typeface="Arial"/>
                <a:hlinkClick r:id="rId5" tooltip="https://www.georisques.gouv.fr/risques/installations/donnees#/"/>
              </a:rPr>
              <a:t>données ICPE</a:t>
            </a:r>
            <a:endParaRPr lang="fr-FR" sz="1400" b="0" strike="noStrike" spc="-1">
              <a:solidFill>
                <a:srgbClr val="FFFFFF"/>
              </a:solidFill>
              <a:latin typeface="Arial"/>
            </a:endParaRPr>
          </a:p>
          <a:p>
            <a:pPr marL="360">
              <a:lnSpc>
                <a:spcPct val="150000"/>
              </a:lnSpc>
              <a:buClr>
                <a:srgbClr val="FFFFFF"/>
              </a:buClr>
              <a:defRPr/>
            </a:pPr>
            <a:r>
              <a:rPr lang="fr-FR" sz="1400" spc="-1">
                <a:solidFill>
                  <a:srgbClr val="FFFFFF"/>
                </a:solidFill>
                <a:latin typeface="Arial"/>
              </a:rPr>
              <a:t>      m</a:t>
            </a:r>
            <a:r>
              <a:rPr lang="fr-FR" sz="1400" b="0" strike="noStrike" spc="-1">
                <a:solidFill>
                  <a:srgbClr val="FFFFFF"/>
                </a:solidFill>
                <a:latin typeface="Arial"/>
              </a:rPr>
              <a:t>ai</a:t>
            </a:r>
            <a:r>
              <a:rPr lang="fr-FR" sz="1400" spc="-1">
                <a:solidFill>
                  <a:srgbClr val="FFFFFF"/>
                </a:solidFill>
                <a:latin typeface="Arial"/>
              </a:rPr>
              <a:t>ntenues et diffusées par la DGPR*</a:t>
            </a:r>
            <a:endParaRPr lang="fr-FR" sz="1400" b="0" strike="noStrike" spc="-1">
              <a:solidFill>
                <a:srgbClr val="FFFFFF"/>
              </a:solidFill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FFFFFF"/>
              </a:buClr>
              <a:buFont typeface="StarSymbol"/>
              <a:buChar char="-"/>
              <a:defRPr/>
            </a:pPr>
            <a:r>
              <a:rPr lang="fr-FR" sz="1400" spc="-1">
                <a:solidFill>
                  <a:srgbClr val="FFFFFF"/>
                </a:solidFill>
                <a:latin typeface="Arial"/>
              </a:rPr>
              <a:t>Données du </a:t>
            </a:r>
            <a:r>
              <a:rPr lang="fr-FR" sz="1400" u="sng" spc="-1">
                <a:solidFill>
                  <a:srgbClr val="FFFFFF"/>
                </a:solidFill>
                <a:latin typeface="Arial"/>
                <a:hlinkClick r:id="rId6" tooltip="https://www.eaufrance.fr/"/>
              </a:rPr>
              <a:t>domaine de l’eau</a:t>
            </a:r>
            <a:r>
              <a:rPr lang="fr-FR" sz="1400" spc="-1">
                <a:solidFill>
                  <a:srgbClr val="FFFFFF"/>
                </a:solidFill>
                <a:latin typeface="Arial"/>
              </a:rPr>
              <a:t> ;</a:t>
            </a:r>
            <a:endParaRPr lang="fr-FR" sz="1200" b="0" strike="noStrike" spc="-1">
              <a:solidFill>
                <a:srgbClr val="FFFFFF"/>
              </a:solidFill>
              <a:latin typeface="Arial"/>
              <a:ea typeface="Arial"/>
            </a:endParaRPr>
          </a:p>
          <a:p>
            <a:pPr marL="285840" indent="-285480">
              <a:lnSpc>
                <a:spcPct val="150000"/>
              </a:lnSpc>
              <a:buClr>
                <a:srgbClr val="FFFFFF"/>
              </a:buClr>
              <a:buFont typeface="StarSymbol"/>
              <a:buChar char="-"/>
              <a:defRPr/>
            </a:pPr>
            <a:r>
              <a:rPr lang="fr-FR" sz="1400" spc="-1">
                <a:solidFill>
                  <a:srgbClr val="FFFFFF"/>
                </a:solidFill>
                <a:latin typeface="Arial"/>
              </a:rPr>
              <a:t>Données </a:t>
            </a:r>
            <a:r>
              <a:rPr lang="fr-FR" sz="1400" u="sng" spc="-1">
                <a:solidFill>
                  <a:srgbClr val="FFFFFF"/>
                </a:solidFill>
                <a:latin typeface="Arial"/>
                <a:hlinkClick r:id="rId7" tooltip="https://www.statistiques.developpement-durable.gouv.fr/"/>
              </a:rPr>
              <a:t>statistiques</a:t>
            </a:r>
            <a:r>
              <a:rPr lang="fr-FR" sz="1400" spc="-1">
                <a:solidFill>
                  <a:srgbClr val="FFFFFF"/>
                </a:solidFill>
                <a:latin typeface="Arial"/>
              </a:rPr>
              <a:t> sur l’environnement;</a:t>
            </a:r>
            <a:endParaRPr/>
          </a:p>
          <a:p>
            <a:pPr marL="285840" indent="-285480">
              <a:lnSpc>
                <a:spcPct val="150000"/>
              </a:lnSpc>
              <a:buClr>
                <a:srgbClr val="FFFFFF"/>
              </a:buClr>
              <a:buFont typeface="StarSymbol"/>
              <a:buChar char="-"/>
              <a:defRPr/>
            </a:pPr>
            <a:r>
              <a:rPr lang="fr-FR" sz="1400" spc="-1">
                <a:solidFill>
                  <a:srgbClr val="FFFFFF"/>
                </a:solidFill>
                <a:latin typeface="Arial"/>
              </a:rPr>
              <a:t>Données capitalisée par Etalab, pour tous les ministères.</a:t>
            </a:r>
            <a:endParaRPr/>
          </a:p>
          <a:p>
            <a:pPr marL="285840" indent="-285480">
              <a:lnSpc>
                <a:spcPct val="150000"/>
              </a:lnSpc>
              <a:buClr>
                <a:srgbClr val="FFFFFF"/>
              </a:buClr>
              <a:buFont typeface="StarSymbol"/>
              <a:buChar char="-"/>
              <a:defRPr/>
            </a:pPr>
            <a:endParaRPr lang="fr-FR" sz="1400" b="0" strike="noStrike" spc="-1">
              <a:solidFill>
                <a:srgbClr val="FFFFFF"/>
              </a:solidFill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FFFFFF"/>
              </a:buClr>
              <a:buFont typeface="StarSymbol"/>
              <a:buChar char="-"/>
              <a:defRPr/>
            </a:pPr>
            <a:endParaRPr lang="fr-FR" sz="1400" spc="-1">
              <a:solidFill>
                <a:srgbClr val="FFFFFF"/>
              </a:solidFill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FFFFFF"/>
              </a:buClr>
              <a:buFont typeface="StarSymbol"/>
              <a:buChar char="-"/>
              <a:defRPr/>
            </a:pPr>
            <a:r>
              <a:rPr lang="fr-FR" sz="1000" b="0" strike="noStrike" spc="-1">
                <a:solidFill>
                  <a:srgbClr val="FFFFFF"/>
                </a:solidFill>
                <a:latin typeface="Arial"/>
              </a:rPr>
              <a:t>*</a:t>
            </a:r>
            <a:r>
              <a:rPr lang="fr-FR" sz="1000" spc="-1">
                <a:solidFill>
                  <a:srgbClr val="FFFFFF"/>
                </a:solidFill>
                <a:latin typeface="Arial"/>
              </a:rPr>
              <a:t>Direction générale de la prévention des risques</a:t>
            </a:r>
            <a:endParaRPr lang="fr-FR" sz="10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endParaRPr lang="fr-FR" sz="1400" b="0" strike="noStrike" spc="-1">
              <a:latin typeface="Arial"/>
            </a:endParaRPr>
          </a:p>
        </p:txBody>
      </p:sp>
      <p:pic>
        <p:nvPicPr>
          <p:cNvPr id="8" name="Image 2"/>
          <p:cNvPicPr/>
          <p:nvPr/>
        </p:nvPicPr>
        <p:blipFill>
          <a:blip r:embed="rId8"/>
          <a:srcRect t="26659" r="45387" b="13221"/>
          <a:stretch/>
        </p:blipFill>
        <p:spPr bwMode="auto">
          <a:xfrm>
            <a:off x="111600" y="101520"/>
            <a:ext cx="1113120" cy="801000"/>
          </a:xfrm>
          <a:prstGeom prst="rect">
            <a:avLst/>
          </a:prstGeom>
          <a:ln w="0">
            <a:noFill/>
          </a:ln>
        </p:spPr>
      </p:pic>
      <p:pic>
        <p:nvPicPr>
          <p:cNvPr id="9" name="Image 3"/>
          <p:cNvPicPr/>
          <p:nvPr/>
        </p:nvPicPr>
        <p:blipFill>
          <a:blip r:embed="rId9"/>
          <a:stretch/>
        </p:blipFill>
        <p:spPr bwMode="auto">
          <a:xfrm>
            <a:off x="3726000" y="209880"/>
            <a:ext cx="583560" cy="5835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043798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4572000" y="209880"/>
            <a:ext cx="4571640" cy="4933440"/>
          </a:xfrm>
          <a:prstGeom prst="rect">
            <a:avLst/>
          </a:prstGeom>
          <a:solidFill>
            <a:srgbClr val="A9D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2"/>
          <p:cNvSpPr/>
          <p:nvPr/>
        </p:nvSpPr>
        <p:spPr bwMode="auto">
          <a:xfrm>
            <a:off x="265680" y="1678680"/>
            <a:ext cx="4043880" cy="17848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fr-FR" sz="4400" b="0" strike="noStrike" spc="-1">
                <a:solidFill>
                  <a:srgbClr val="93C47D"/>
                </a:solidFill>
                <a:latin typeface="Adobe Caslon Pro"/>
                <a:ea typeface="Arial"/>
              </a:rPr>
              <a:t>Mode d’emploi du Jobboard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6" name="CustomShape 3"/>
          <p:cNvSpPr/>
          <p:nvPr/>
        </p:nvSpPr>
        <p:spPr bwMode="auto">
          <a:xfrm>
            <a:off x="265680" y="2769120"/>
            <a:ext cx="4043880" cy="15728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" name="CustomShape 4"/>
          <p:cNvSpPr/>
          <p:nvPr/>
        </p:nvSpPr>
        <p:spPr bwMode="auto">
          <a:xfrm>
            <a:off x="4940279" y="663178"/>
            <a:ext cx="4203361" cy="3693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50000"/>
              </a:lnSpc>
              <a:defRPr/>
            </a:pPr>
            <a:endParaRPr lang="fr-FR" sz="1400" b="0" strike="noStrike" spc="-1" dirty="0">
              <a:solidFill>
                <a:srgbClr val="FFFFFF"/>
              </a:solidFill>
              <a:latin typeface="Arial"/>
              <a:ea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fr-FR" sz="1400" dirty="0"/>
              <a:t> </a:t>
            </a:r>
            <a:r>
              <a:rPr lang="fr-FR" sz="1400" dirty="0">
                <a:solidFill>
                  <a:schemeClr val="bg1"/>
                </a:solidFill>
              </a:rPr>
              <a:t>1. Créez votre site « carrière » et votre compte sur:  </a:t>
            </a:r>
            <a:r>
              <a:rPr lang="fr-FR" sz="1400" dirty="0">
                <a:solidFill>
                  <a:schemeClr val="bg1"/>
                </a:solidFill>
                <a:hlinkClick r:id="rId2"/>
              </a:rPr>
              <a:t>welcomekit.co/</a:t>
            </a:r>
            <a:r>
              <a:rPr lang="fr-FR" sz="1400" dirty="0" err="1">
                <a:solidFill>
                  <a:schemeClr val="bg1"/>
                </a:solidFill>
                <a:hlinkClick r:id="rId2"/>
              </a:rPr>
              <a:t>onboarding</a:t>
            </a:r>
            <a:br>
              <a:rPr lang="fr-FR" sz="1400" dirty="0">
                <a:solidFill>
                  <a:schemeClr val="bg1"/>
                </a:solidFill>
              </a:rPr>
            </a:br>
            <a:r>
              <a:rPr lang="fr-FR" sz="1400" dirty="0">
                <a:solidFill>
                  <a:schemeClr val="bg1"/>
                </a:solidFill>
              </a:rPr>
              <a:t>  2. Envoyez un mail à </a:t>
            </a:r>
            <a:r>
              <a:rPr lang="fr-FR" sz="1400" u="sng" dirty="0">
                <a:solidFill>
                  <a:schemeClr val="bg1"/>
                </a:solidFill>
                <a:hlinkClick r:id="rId3" tooltip="mailto:jobboard@wttj.co"/>
              </a:rPr>
              <a:t>jobboard@wttj.co</a:t>
            </a:r>
            <a:r>
              <a:rPr lang="fr-FR" sz="1400" dirty="0">
                <a:solidFill>
                  <a:schemeClr val="bg1"/>
                </a:solidFill>
              </a:rPr>
              <a:t> en disant que vous souhaitez obtenir un accès au job </a:t>
            </a:r>
            <a:r>
              <a:rPr lang="fr-FR" sz="1400" dirty="0" err="1">
                <a:solidFill>
                  <a:schemeClr val="bg1"/>
                </a:solidFill>
              </a:rPr>
              <a:t>board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Greentech</a:t>
            </a:r>
            <a:r>
              <a:rPr lang="fr-FR" sz="1400" dirty="0">
                <a:solidFill>
                  <a:schemeClr val="bg1"/>
                </a:solidFill>
              </a:rPr>
              <a:t> Innovation : </a:t>
            </a:r>
            <a:r>
              <a:rPr lang="fr-FR" sz="1400" u="sng" dirty="0">
                <a:solidFill>
                  <a:schemeClr val="bg1"/>
                </a:solidFill>
                <a:hlinkClick r:id="rId4" tooltip="https://green-tech-verte.welcomekit.co/"/>
              </a:rPr>
              <a:t>https://greentech-innovation.welcomekit.co/</a:t>
            </a:r>
            <a:br>
              <a:rPr lang="fr-FR" sz="1400" dirty="0">
                <a:solidFill>
                  <a:schemeClr val="bg1"/>
                </a:solidFill>
              </a:rPr>
            </a:br>
            <a:r>
              <a:rPr lang="fr-FR" sz="1400" dirty="0">
                <a:solidFill>
                  <a:schemeClr val="bg1"/>
                </a:solidFill>
              </a:rPr>
              <a:t> 3. Vous recevez un mail de confirmation confirmant votre accès</a:t>
            </a:r>
            <a:br>
              <a:rPr lang="fr-FR" sz="1400" dirty="0">
                <a:solidFill>
                  <a:schemeClr val="bg1"/>
                </a:solidFill>
              </a:rPr>
            </a:br>
            <a:r>
              <a:rPr lang="fr-FR" sz="1400" dirty="0">
                <a:solidFill>
                  <a:schemeClr val="bg1"/>
                </a:solidFill>
              </a:rPr>
              <a:t> 4. Vous pouvez commencer à publier vos offres de stage et d'emploi.</a:t>
            </a:r>
            <a:br>
              <a:rPr lang="fr-FR" sz="1400" dirty="0">
                <a:solidFill>
                  <a:schemeClr val="bg1"/>
                </a:solidFill>
              </a:rPr>
            </a:br>
            <a:r>
              <a:rPr lang="fr-FR" sz="1400" dirty="0">
                <a:solidFill>
                  <a:schemeClr val="bg1"/>
                </a:solidFill>
              </a:rPr>
              <a:t>En cas de difficulté, contactez </a:t>
            </a:r>
            <a:r>
              <a:rPr sz="1200" u="sng" dirty="0">
                <a:solidFill>
                  <a:schemeClr val="bg1"/>
                </a:solidFill>
                <a:hlinkClick r:id="rId5" tooltip="jeronathan.semelane@wttj.co"/>
              </a:rPr>
              <a:t>jeronathan.semelane@wttj.co</a:t>
            </a:r>
            <a:r>
              <a:rPr lang="fr-FR" sz="1400" dirty="0">
                <a:solidFill>
                  <a:schemeClr val="bg1"/>
                </a:solidFill>
              </a:rPr>
              <a:t> ou </a:t>
            </a:r>
            <a:r>
              <a:rPr sz="1200" u="sng" dirty="0">
                <a:solidFill>
                  <a:schemeClr val="bg1"/>
                </a:solidFill>
                <a:hlinkClick r:id="rId6" tooltip="mailto:greentechinnovation@developpement-durable.gouv.fr"/>
              </a:rPr>
              <a:t>greentechinnovation@developpement-durable.gouv.fr</a:t>
            </a:r>
            <a:endParaRPr sz="1200" b="0" i="0" u="none" strike="noStrike" cap="none" spc="0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8" name="Image 2"/>
          <p:cNvPicPr/>
          <p:nvPr/>
        </p:nvPicPr>
        <p:blipFill>
          <a:blip r:embed="rId7"/>
          <a:srcRect t="26659" r="45387" b="13221"/>
          <a:stretch/>
        </p:blipFill>
        <p:spPr bwMode="auto">
          <a:xfrm>
            <a:off x="111600" y="101520"/>
            <a:ext cx="1113120" cy="801000"/>
          </a:xfrm>
          <a:prstGeom prst="rect">
            <a:avLst/>
          </a:prstGeom>
          <a:ln w="0">
            <a:noFill/>
          </a:ln>
        </p:spPr>
      </p:pic>
      <p:pic>
        <p:nvPicPr>
          <p:cNvPr id="9" name="Image 3"/>
          <p:cNvPicPr/>
          <p:nvPr/>
        </p:nvPicPr>
        <p:blipFill>
          <a:blip r:embed="rId8"/>
          <a:stretch/>
        </p:blipFill>
        <p:spPr bwMode="auto">
          <a:xfrm>
            <a:off x="3726000" y="209880"/>
            <a:ext cx="583560" cy="5835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831878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3212922" y="101344"/>
            <a:ext cx="2718156" cy="5838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r>
              <a:rPr lang="fr-FR" sz="4400" spc="-1" dirty="0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dobe Caslon Pro"/>
                <a:ea typeface="Economica"/>
              </a:rPr>
              <a:t>Objectifs</a:t>
            </a:r>
          </a:p>
        </p:txBody>
      </p:sp>
      <p:sp>
        <p:nvSpPr>
          <p:cNvPr id="269" name="CustomShape 3"/>
          <p:cNvSpPr/>
          <p:nvPr/>
        </p:nvSpPr>
        <p:spPr>
          <a:xfrm>
            <a:off x="668415" y="1084932"/>
            <a:ext cx="7234575" cy="37104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marL="285750" marR="0" lvl="0" indent="-285750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ct val="100000"/>
              <a:buFont typeface="Wingdings"/>
              <a:buChar char="§"/>
              <a:defRPr/>
            </a:pPr>
            <a:r>
              <a:rPr lang="fr-FR" sz="1600" b="1" dirty="0">
                <a:solidFill>
                  <a:srgbClr val="93C47D"/>
                </a:solidFill>
                <a:latin typeface="Arial"/>
                <a:ea typeface="Lucida Sans Unicode"/>
                <a:cs typeface="Arial"/>
              </a:rPr>
              <a:t>Accélérer le développement </a:t>
            </a:r>
            <a:r>
              <a:rPr lang="fr-FR" sz="1600" dirty="0">
                <a:solidFill>
                  <a:srgbClr val="93C47D"/>
                </a:solidFill>
                <a:latin typeface="Arial"/>
                <a:ea typeface="Lucida Sans Unicode"/>
                <a:cs typeface="Arial"/>
              </a:rPr>
              <a:t>des start-up et PME porteuses de solutions innovantes pour la transition écologique</a:t>
            </a:r>
            <a:endParaRPr lang="fr-FR" dirty="0">
              <a:solidFill>
                <a:srgbClr val="93C47D"/>
              </a:solidFill>
            </a:endParaRPr>
          </a:p>
          <a:p>
            <a:pPr lvl="0" algn="just">
              <a:lnSpc>
                <a:spcPct val="93000"/>
              </a:lnSpc>
              <a:buClr>
                <a:schemeClr val="bg1"/>
              </a:buClr>
              <a:buSzPct val="100000"/>
              <a:defRPr/>
            </a:pPr>
            <a:r>
              <a:rPr lang="fr-FR" sz="1600" dirty="0">
                <a:solidFill>
                  <a:srgbClr val="93C47D"/>
                </a:solidFill>
                <a:latin typeface="Arial"/>
                <a:ea typeface="Lucida Sans Unicode"/>
                <a:cs typeface="Arial"/>
              </a:rPr>
              <a:t> </a:t>
            </a:r>
            <a:endParaRPr lang="fr-FR" dirty="0">
              <a:solidFill>
                <a:srgbClr val="93C47D"/>
              </a:solidFill>
            </a:endParaRPr>
          </a:p>
          <a:p>
            <a:pPr marL="285750" marR="0" lvl="0" indent="-285750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ct val="100000"/>
              <a:buFont typeface="Wingdings"/>
              <a:buChar char="§"/>
              <a:defRPr/>
            </a:pPr>
            <a:r>
              <a:rPr lang="fr-FR" sz="1600" b="1" dirty="0">
                <a:solidFill>
                  <a:srgbClr val="93C47D"/>
                </a:solidFill>
                <a:latin typeface="Arial"/>
                <a:ea typeface="Lucida Sans Unicode"/>
                <a:cs typeface="Arial"/>
              </a:rPr>
              <a:t>Promouvoir l'innovation ouverte des startups </a:t>
            </a:r>
            <a:r>
              <a:rPr lang="fr-FR" sz="1600" dirty="0">
                <a:solidFill>
                  <a:srgbClr val="93C47D"/>
                </a:solidFill>
                <a:latin typeface="Arial"/>
                <a:ea typeface="Lucida Sans Unicode"/>
                <a:cs typeface="Arial"/>
              </a:rPr>
              <a:t>vers le pôle ministériel et les acteurs publics pour accélérer la mise en œuvre des politiques de la transition écologique </a:t>
            </a:r>
            <a:endParaRPr lang="fr-FR" dirty="0">
              <a:solidFill>
                <a:srgbClr val="93C47D"/>
              </a:solidFill>
            </a:endParaRPr>
          </a:p>
          <a:p>
            <a:pPr marL="285750" marR="0" lvl="1" indent="-285750" algn="just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100000"/>
              <a:buFont typeface="Arial"/>
              <a:buChar char="•"/>
              <a:defRPr/>
            </a:pPr>
            <a:endParaRPr lang="fr-FR" sz="1600" dirty="0">
              <a:solidFill>
                <a:srgbClr val="93C47D"/>
              </a:solidFill>
              <a:latin typeface="Arial"/>
              <a:ea typeface="Lucida Sans Unicode"/>
              <a:cs typeface="Arial"/>
            </a:endParaRPr>
          </a:p>
          <a:p>
            <a:pPr marL="285750" marR="0" lvl="0" indent="-285750" algn="just">
              <a:lnSpc>
                <a:spcPct val="93000"/>
              </a:lnSpc>
              <a:spcBef>
                <a:spcPts val="0"/>
              </a:spcBef>
              <a:spcAft>
                <a:spcPts val="567"/>
              </a:spcAft>
              <a:buClr>
                <a:srgbClr val="93C47D"/>
              </a:buClr>
              <a:buSzPct val="100000"/>
              <a:buFont typeface="Wingdings"/>
              <a:buChar char="§"/>
              <a:defRPr/>
            </a:pPr>
            <a:r>
              <a:rPr lang="fr-FR" sz="1600" b="1" dirty="0">
                <a:solidFill>
                  <a:srgbClr val="93C47D"/>
                </a:solidFill>
                <a:latin typeface="Arial"/>
                <a:ea typeface="Lucida Sans Unicode"/>
                <a:cs typeface="Arial"/>
              </a:rPr>
              <a:t>Ouvrir, développer l’usage des données</a:t>
            </a:r>
            <a:r>
              <a:rPr lang="fr-FR" sz="1600" dirty="0">
                <a:solidFill>
                  <a:srgbClr val="93C47D"/>
                </a:solidFill>
                <a:latin typeface="Arial"/>
                <a:ea typeface="Lucida Sans Unicode"/>
                <a:cs typeface="Arial"/>
              </a:rPr>
              <a:t>, aider les entreprises à accéder et utiliser les données publiques.</a:t>
            </a:r>
          </a:p>
          <a:p>
            <a:pPr marL="285750" marR="0" lvl="0" indent="-285750" algn="just">
              <a:lnSpc>
                <a:spcPct val="93000"/>
              </a:lnSpc>
              <a:spcBef>
                <a:spcPts val="0"/>
              </a:spcBef>
              <a:spcAft>
                <a:spcPts val="567"/>
              </a:spcAft>
              <a:buClr>
                <a:srgbClr val="93C47D"/>
              </a:buClr>
              <a:buSzPct val="100000"/>
              <a:buFont typeface="Wingdings"/>
              <a:buChar char="§"/>
              <a:defRPr/>
            </a:pPr>
            <a:endParaRPr lang="fr-FR" dirty="0">
              <a:solidFill>
                <a:srgbClr val="93C47D"/>
              </a:solidFill>
            </a:endParaRPr>
          </a:p>
          <a:p>
            <a:pPr marL="285750" marR="0" lvl="0" indent="-285750" algn="just">
              <a:lnSpc>
                <a:spcPct val="93000"/>
              </a:lnSpc>
              <a:spcBef>
                <a:spcPts val="0"/>
              </a:spcBef>
              <a:spcAft>
                <a:spcPts val="567"/>
              </a:spcAft>
              <a:buClr>
                <a:srgbClr val="93C47D"/>
              </a:buClr>
              <a:buSzPct val="100000"/>
              <a:buFont typeface="Wingdings"/>
              <a:buChar char="§"/>
              <a:defRPr/>
            </a:pPr>
            <a:r>
              <a:rPr lang="fr-FR" sz="1600" b="1" dirty="0">
                <a:solidFill>
                  <a:srgbClr val="93C47D"/>
                </a:solidFill>
                <a:latin typeface="Arial"/>
                <a:ea typeface="Lucida Sans Unicode"/>
                <a:cs typeface="Arial"/>
              </a:rPr>
              <a:t>Faciliter</a:t>
            </a:r>
            <a:r>
              <a:rPr lang="fr-FR" sz="1600" dirty="0">
                <a:solidFill>
                  <a:srgbClr val="93C47D"/>
                </a:solidFill>
                <a:latin typeface="Arial"/>
                <a:ea typeface="Lucida Sans Unicode"/>
                <a:cs typeface="Arial"/>
              </a:rPr>
              <a:t> </a:t>
            </a:r>
            <a:r>
              <a:rPr lang="fr-FR" sz="1600" b="1" dirty="0">
                <a:solidFill>
                  <a:srgbClr val="93C47D"/>
                </a:solidFill>
                <a:latin typeface="Arial"/>
                <a:ea typeface="Lucida Sans Unicode"/>
                <a:cs typeface="Arial"/>
              </a:rPr>
              <a:t>l’accès à des référents au sein du pôle Ministériel </a:t>
            </a:r>
            <a:r>
              <a:rPr lang="fr-FR" sz="1600" dirty="0">
                <a:solidFill>
                  <a:srgbClr val="93C47D"/>
                </a:solidFill>
                <a:latin typeface="Arial"/>
                <a:ea typeface="Lucida Sans Unicode"/>
                <a:cs typeface="Arial"/>
              </a:rPr>
              <a:t>et à l'expertise des membres de son réseau scientifique et technique</a:t>
            </a:r>
            <a:endParaRPr lang="fr-FR" dirty="0">
              <a:solidFill>
                <a:srgbClr val="93C47D"/>
              </a:solidFill>
            </a:endParaRPr>
          </a:p>
          <a:p>
            <a:pPr lvl="0" algn="just">
              <a:lnSpc>
                <a:spcPct val="93000"/>
              </a:lnSpc>
              <a:spcAft>
                <a:spcPts val="567"/>
              </a:spcAft>
              <a:buClr>
                <a:srgbClr val="94BD5E"/>
              </a:buClr>
              <a:buSzPct val="100000"/>
              <a:buFont typeface="Wingdings"/>
              <a:buChar char=""/>
              <a:defRPr/>
            </a:pPr>
            <a:endParaRPr lang="fr-FR" sz="1600" dirty="0">
              <a:solidFill>
                <a:srgbClr val="93C47D"/>
              </a:solidFill>
              <a:latin typeface="Arial"/>
              <a:ea typeface="Lucida Sans Unicode"/>
              <a:cs typeface="Arial"/>
            </a:endParaRPr>
          </a:p>
          <a:p>
            <a:pPr marL="285750" marR="0" lvl="0" indent="-285750" algn="just">
              <a:lnSpc>
                <a:spcPct val="93000"/>
              </a:lnSpc>
              <a:spcBef>
                <a:spcPts val="0"/>
              </a:spcBef>
              <a:spcAft>
                <a:spcPts val="567"/>
              </a:spcAft>
              <a:buClr>
                <a:srgbClr val="93C47D"/>
              </a:buClr>
              <a:buSzPct val="100000"/>
              <a:buFont typeface="Wingdings"/>
              <a:buChar char="§"/>
              <a:defRPr/>
            </a:pPr>
            <a:r>
              <a:rPr lang="fr-FR" sz="1600" b="1" dirty="0">
                <a:solidFill>
                  <a:srgbClr val="93C47D"/>
                </a:solidFill>
                <a:latin typeface="Arial"/>
                <a:ea typeface="Lucida Sans Unicode"/>
                <a:cs typeface="Arial"/>
              </a:rPr>
              <a:t>Développer les écosystèmes d’innovation </a:t>
            </a:r>
            <a:r>
              <a:rPr lang="fr-FR" sz="1600" dirty="0">
                <a:solidFill>
                  <a:srgbClr val="93C47D"/>
                </a:solidFill>
                <a:latin typeface="Arial"/>
                <a:ea typeface="Lucida Sans Unicode"/>
                <a:cs typeface="Arial"/>
              </a:rPr>
              <a:t>verte locaux en s’appuyant sur un réseau national d’incubateurs</a:t>
            </a:r>
            <a:endParaRPr lang="fr-FR" sz="1400" spc="-1" dirty="0">
              <a:solidFill>
                <a:srgbClr val="93C47D"/>
              </a:solidFill>
              <a:latin typeface="Arial"/>
              <a:cs typeface="Arial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A89D3B-D0CB-4512-9031-180187F16B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6" r="45381" b="13211"/>
          <a:stretch/>
        </p:blipFill>
        <p:spPr>
          <a:xfrm>
            <a:off x="111703" y="101344"/>
            <a:ext cx="1113425" cy="8011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A97B228-41AC-436E-BD00-6A013643DCB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082500" y="101344"/>
            <a:ext cx="942710" cy="942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74074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05286B-2D7C-4C8E-B45D-886748C42A7C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A9D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" name="CustomShape 1"/>
          <p:cNvSpPr/>
          <p:nvPr/>
        </p:nvSpPr>
        <p:spPr>
          <a:xfrm>
            <a:off x="265680" y="1678680"/>
            <a:ext cx="4044240" cy="17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r>
              <a:rPr lang="fr-FR" sz="4400" b="0" strike="noStrike" spc="-1" dirty="0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dobe Caslon Pro"/>
                <a:ea typeface="Economica"/>
              </a:rPr>
              <a:t>Prochaines étapes</a:t>
            </a:r>
          </a:p>
        </p:txBody>
      </p:sp>
      <p:sp>
        <p:nvSpPr>
          <p:cNvPr id="266" name="CustomShape 3"/>
          <p:cNvSpPr/>
          <p:nvPr/>
        </p:nvSpPr>
        <p:spPr>
          <a:xfrm>
            <a:off x="4939560" y="724320"/>
            <a:ext cx="3835800" cy="369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>
              <a:lnSpc>
                <a:spcPct val="115000"/>
              </a:lnSpc>
              <a:spcBef>
                <a:spcPts val="1400"/>
              </a:spcBef>
            </a:pPr>
            <a:r>
              <a:rPr lang="fr-F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Octobre 2021: </a:t>
            </a:r>
            <a:r>
              <a:rPr lang="fr-FR" sz="1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MeetUp</a:t>
            </a:r>
            <a:r>
              <a:rPr lang="fr-F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fr-FR" sz="14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Greentech</a:t>
            </a:r>
            <a:endParaRPr lang="fr-FR" sz="14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CBB84EE-773E-48C1-BBEB-9D71379F89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6" r="45381" b="13211"/>
          <a:stretch/>
        </p:blipFill>
        <p:spPr>
          <a:xfrm>
            <a:off x="111703" y="101344"/>
            <a:ext cx="1113425" cy="8011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5E11D9F-A7E9-46CA-9AEF-F816956A116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26092" y="210020"/>
            <a:ext cx="583828" cy="583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97594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297D2B8-6E19-4FF0-9EF1-4AC6A634A9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6" r="45381" b="13211"/>
          <a:stretch/>
        </p:blipFill>
        <p:spPr>
          <a:xfrm>
            <a:off x="111704" y="101344"/>
            <a:ext cx="778746" cy="560357"/>
          </a:xfrm>
          <a:prstGeom prst="rect">
            <a:avLst/>
          </a:prstGeom>
        </p:spPr>
      </p:pic>
      <p:sp>
        <p:nvSpPr>
          <p:cNvPr id="264" name="CustomShape 1"/>
          <p:cNvSpPr/>
          <p:nvPr/>
        </p:nvSpPr>
        <p:spPr>
          <a:xfrm>
            <a:off x="2428333" y="250747"/>
            <a:ext cx="4044240" cy="4109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r>
              <a:rPr lang="fr-FR" b="0" strike="noStrike" spc="-1" dirty="0" err="1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dobe Caslon Pro"/>
                <a:ea typeface="Economica"/>
              </a:rPr>
              <a:t>Ecolab</a:t>
            </a:r>
            <a:r>
              <a:rPr lang="fr-FR" b="0" strike="noStrike" spc="-1" dirty="0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dobe Caslon Pro"/>
                <a:ea typeface="Economica"/>
              </a:rPr>
              <a:t> anime </a:t>
            </a:r>
            <a:r>
              <a:rPr lang="fr-FR" b="0" strike="noStrike" spc="-1" dirty="0" err="1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dobe Caslon Pro"/>
                <a:ea typeface="Economica"/>
              </a:rPr>
              <a:t>Greentech</a:t>
            </a:r>
            <a:r>
              <a:rPr lang="fr-FR" b="0" strike="noStrike" spc="-1" dirty="0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dobe Caslon Pro"/>
                <a:ea typeface="Economica"/>
              </a:rPr>
              <a:t> Innovation</a:t>
            </a:r>
            <a:endParaRPr lang="fr-FR" b="0" strike="noStrike" spc="-1" dirty="0">
              <a:uFill>
                <a:solidFill>
                  <a:srgbClr val="FFFFFF"/>
                </a:solidFill>
              </a:uFill>
              <a:latin typeface="Adobe Caslon Pro"/>
              <a:ea typeface="Economica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-60070" y="1190143"/>
            <a:ext cx="913065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fr-FR" sz="1400" dirty="0"/>
          </a:p>
          <a:p>
            <a:pPr marL="285750" indent="-285750" algn="just">
              <a:buFontTx/>
              <a:buChar char="-"/>
            </a:pPr>
            <a:r>
              <a:rPr lang="fr-FR" sz="1400" spc="-1" dirty="0">
                <a:uFill>
                  <a:solidFill>
                    <a:srgbClr val="FFFFFF"/>
                  </a:solidFill>
                </a:uFill>
              </a:rPr>
              <a:t>Benoit </a:t>
            </a:r>
            <a:r>
              <a:rPr lang="fr-FR" sz="1400" spc="-1" dirty="0" err="1">
                <a:uFill>
                  <a:solidFill>
                    <a:srgbClr val="FFFFFF"/>
                  </a:solidFill>
                </a:uFill>
              </a:rPr>
              <a:t>Spittler</a:t>
            </a:r>
            <a:r>
              <a:rPr lang="fr-FR" sz="1400" spc="-1" dirty="0">
                <a:uFill>
                  <a:solidFill>
                    <a:srgbClr val="FFFFFF"/>
                  </a:solidFill>
                </a:uFill>
              </a:rPr>
              <a:t> : Chef du bureau start-up et </a:t>
            </a:r>
            <a:r>
              <a:rPr lang="fr-FR" sz="1400" spc="-1" dirty="0" err="1">
                <a:uFill>
                  <a:solidFill>
                    <a:srgbClr val="FFFFFF"/>
                  </a:solidFill>
                </a:uFill>
              </a:rPr>
              <a:t>nudge</a:t>
            </a:r>
            <a:r>
              <a:rPr lang="fr-FR" sz="1400" spc="-1" dirty="0">
                <a:uFill>
                  <a:solidFill>
                    <a:srgbClr val="FFFFFF"/>
                  </a:solidFill>
                </a:uFill>
              </a:rPr>
              <a:t> - </a:t>
            </a:r>
            <a:r>
              <a:rPr lang="fr-FR" sz="1400" spc="-1" dirty="0">
                <a:uFill>
                  <a:solidFill>
                    <a:srgbClr val="FFFFFF"/>
                  </a:solidFill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Benoit.Spittler@developpement-durable.gouv.fr</a:t>
            </a:r>
            <a:r>
              <a:rPr lang="fr-FR" sz="1400" spc="-1" dirty="0">
                <a:uFill>
                  <a:solidFill>
                    <a:srgbClr val="FFFFFF"/>
                  </a:solidFill>
                </a:uFill>
              </a:rPr>
              <a:t> ou +33 6 35 92 78 51</a:t>
            </a:r>
          </a:p>
          <a:p>
            <a:pPr marL="285750" indent="-285750" algn="just">
              <a:buFontTx/>
              <a:buChar char="-"/>
            </a:pPr>
            <a:r>
              <a:rPr lang="fr-FR" sz="1400" dirty="0"/>
              <a:t>Matthieu </a:t>
            </a:r>
            <a:r>
              <a:rPr lang="fr-FR" sz="1400" dirty="0" err="1"/>
              <a:t>Humbersot</a:t>
            </a:r>
            <a:r>
              <a:rPr lang="fr-FR" sz="1400" dirty="0"/>
              <a:t> : Responsable Accélération &amp; Open Innovation, réseau d’incubateurs) - matthieu.humbersot@developpement-durable.gouv.fr ou +33 7 63 13 42 33</a:t>
            </a:r>
          </a:p>
          <a:p>
            <a:pPr marL="285750" indent="-285750" algn="just">
              <a:buFontTx/>
              <a:buChar char="-"/>
            </a:pPr>
            <a:r>
              <a:rPr lang="fr-FR" sz="1400" spc="-1" dirty="0">
                <a:uFill>
                  <a:solidFill>
                    <a:srgbClr val="FFFFFF"/>
                  </a:solidFill>
                </a:uFill>
              </a:rPr>
              <a:t>Audrey Boisroux : Cheffe de projet Innovation ouverte (AMI, Webinaires etc.) </a:t>
            </a:r>
            <a:r>
              <a:rPr lang="fr-FR" sz="1400" spc="-1" dirty="0">
                <a:uFill>
                  <a:solidFill>
                    <a:srgbClr val="FFFFFF"/>
                  </a:solidFill>
                </a:uFill>
                <a:ea typeface="Arial"/>
              </a:rPr>
              <a:t>– </a:t>
            </a:r>
            <a:r>
              <a:rPr lang="fr-FR" sz="1400" spc="-1" dirty="0" err="1">
                <a:uFill>
                  <a:solidFill>
                    <a:srgbClr val="FFFFFF"/>
                  </a:solidFill>
                </a:uFill>
                <a:ea typeface="Arial"/>
              </a:rPr>
              <a:t>audrey.boisroux</a:t>
            </a:r>
            <a:r>
              <a:rPr lang="fr-FR" sz="1400" spc="-1" dirty="0">
                <a:uFill>
                  <a:solidFill>
                    <a:srgbClr val="FFFFFF"/>
                  </a:solidFill>
                </a:uFill>
                <a:ea typeface="Arial"/>
              </a:rPr>
              <a:t>@</a:t>
            </a:r>
            <a:r>
              <a:rPr lang="fr-FR" sz="1400" dirty="0"/>
              <a:t> developpement-durable.gouv.fr</a:t>
            </a:r>
            <a:r>
              <a:rPr lang="fr-FR" sz="1400" spc="-1" dirty="0">
                <a:uFill>
                  <a:solidFill>
                    <a:srgbClr val="FFFFFF"/>
                  </a:solidFill>
                </a:uFill>
                <a:ea typeface="Arial"/>
              </a:rPr>
              <a:t> ou +33 1 40 81 60 07</a:t>
            </a:r>
          </a:p>
          <a:p>
            <a:pPr marL="285750" indent="-285750" algn="just">
              <a:buFontTx/>
              <a:buChar char="-"/>
            </a:pPr>
            <a:r>
              <a:rPr lang="fr-FR" sz="1400" spc="-1" dirty="0">
                <a:uFill>
                  <a:solidFill>
                    <a:srgbClr val="FFFFFF"/>
                  </a:solidFill>
                </a:uFill>
                <a:ea typeface="Arial"/>
              </a:rPr>
              <a:t>Antoine Boudin, chargé de mission événementiel et innovation ouverte – antoine.boudin@i-carre.net - </a:t>
            </a:r>
          </a:p>
          <a:p>
            <a:pPr marL="285750" indent="-285750" algn="just">
              <a:buFontTx/>
              <a:buChar char="-"/>
            </a:pPr>
            <a:r>
              <a:rPr lang="fr-FR" sz="1400" spc="-1" dirty="0" err="1">
                <a:uFill>
                  <a:solidFill>
                    <a:srgbClr val="FFFFFF"/>
                  </a:solidFill>
                </a:uFill>
                <a:ea typeface="Arial"/>
              </a:rPr>
              <a:t>Illari</a:t>
            </a:r>
            <a:r>
              <a:rPr lang="fr-FR" sz="1400" spc="-1" dirty="0">
                <a:uFill>
                  <a:solidFill>
                    <a:srgbClr val="FFFFFF"/>
                  </a:solidFill>
                </a:uFill>
                <a:ea typeface="Arial"/>
              </a:rPr>
              <a:t> </a:t>
            </a:r>
            <a:r>
              <a:rPr lang="fr-FR" sz="1400" spc="-1" dirty="0" err="1">
                <a:uFill>
                  <a:solidFill>
                    <a:srgbClr val="FFFFFF"/>
                  </a:solidFill>
                </a:uFill>
                <a:ea typeface="Arial"/>
              </a:rPr>
              <a:t>Wensjoe</a:t>
            </a:r>
            <a:r>
              <a:rPr lang="fr-FR" sz="1400" spc="-1" dirty="0">
                <a:uFill>
                  <a:solidFill>
                    <a:srgbClr val="FFFFFF"/>
                  </a:solidFill>
                </a:uFill>
                <a:ea typeface="Arial"/>
              </a:rPr>
              <a:t>, chargée d’affaire communication et start-up – Illari.wensjoe@i-carre.net -</a:t>
            </a:r>
          </a:p>
          <a:p>
            <a:pPr marL="285750" indent="-285750" algn="just">
              <a:buFontTx/>
              <a:buChar char="-"/>
            </a:pPr>
            <a:r>
              <a:rPr lang="fr-FR" sz="1400" spc="-1" dirty="0">
                <a:uFill>
                  <a:solidFill>
                    <a:srgbClr val="FFFFFF"/>
                  </a:solidFill>
                </a:uFill>
                <a:ea typeface="Arial"/>
              </a:rPr>
              <a:t>Martin Roulle, chargé d’affaire animation du Réseau national des Incubateurs </a:t>
            </a:r>
            <a:r>
              <a:rPr lang="fr-FR" sz="1400" spc="-1" dirty="0" err="1">
                <a:uFill>
                  <a:solidFill>
                    <a:srgbClr val="FFFFFF"/>
                  </a:solidFill>
                </a:uFill>
                <a:ea typeface="Arial"/>
              </a:rPr>
              <a:t>Greentech</a:t>
            </a:r>
            <a:r>
              <a:rPr lang="fr-FR" sz="1400" spc="-1" dirty="0">
                <a:uFill>
                  <a:solidFill>
                    <a:srgbClr val="FFFFFF"/>
                  </a:solidFill>
                </a:uFill>
                <a:ea typeface="Arial"/>
              </a:rPr>
              <a:t> – martin.roulle@i-carre.net  </a:t>
            </a:r>
          </a:p>
          <a:p>
            <a:pPr marL="285750" indent="-285750" algn="just">
              <a:buFontTx/>
              <a:buChar char="-"/>
            </a:pPr>
            <a:r>
              <a:rPr lang="fr-FR" sz="1400" spc="-1" dirty="0">
                <a:uFill>
                  <a:solidFill>
                    <a:srgbClr val="FFFFFF"/>
                  </a:solidFill>
                </a:uFill>
                <a:ea typeface="Arial"/>
              </a:rPr>
              <a:t>Jeanne </a:t>
            </a:r>
            <a:r>
              <a:rPr lang="fr-FR" sz="1400" spc="-1" dirty="0" err="1">
                <a:uFill>
                  <a:solidFill>
                    <a:srgbClr val="FFFFFF"/>
                  </a:solidFill>
                </a:uFill>
                <a:ea typeface="Arial"/>
              </a:rPr>
              <a:t>Glachant</a:t>
            </a:r>
            <a:r>
              <a:rPr lang="fr-FR" sz="1400" spc="-1" dirty="0">
                <a:uFill>
                  <a:solidFill>
                    <a:srgbClr val="FFFFFF"/>
                  </a:solidFill>
                </a:uFill>
                <a:ea typeface="Arial"/>
              </a:rPr>
              <a:t>, chargée de mission promotion des achats publics </a:t>
            </a:r>
            <a:r>
              <a:rPr lang="fr-FR" sz="1400" spc="-1" dirty="0" err="1">
                <a:uFill>
                  <a:solidFill>
                    <a:srgbClr val="FFFFFF"/>
                  </a:solidFill>
                </a:uFill>
                <a:ea typeface="Arial"/>
              </a:rPr>
              <a:t>Greentech</a:t>
            </a:r>
            <a:r>
              <a:rPr lang="fr-FR" sz="1400" spc="-1" dirty="0">
                <a:uFill>
                  <a:solidFill>
                    <a:srgbClr val="FFFFFF"/>
                  </a:solidFill>
                </a:uFill>
                <a:ea typeface="Arial"/>
              </a:rPr>
              <a:t> et animation du </a:t>
            </a:r>
            <a:r>
              <a:rPr lang="fr-FR" sz="1400" spc="-1" dirty="0" err="1">
                <a:uFill>
                  <a:solidFill>
                    <a:srgbClr val="FFFFFF"/>
                  </a:solidFill>
                </a:uFill>
                <a:ea typeface="Arial"/>
              </a:rPr>
              <a:t>LivingLab</a:t>
            </a:r>
            <a:r>
              <a:rPr lang="fr-FR" sz="1400" spc="-1" dirty="0">
                <a:uFill>
                  <a:solidFill>
                    <a:srgbClr val="FFFFFF"/>
                  </a:solidFill>
                </a:uFill>
                <a:ea typeface="Arial"/>
              </a:rPr>
              <a:t> – jeanne.glachant@i-carre.net -</a:t>
            </a:r>
          </a:p>
          <a:p>
            <a:pPr marL="285750" indent="-285750" algn="just">
              <a:buFontTx/>
              <a:buChar char="-"/>
            </a:pPr>
            <a:r>
              <a:rPr lang="fr-FR" sz="1400" spc="-1" dirty="0">
                <a:uFill>
                  <a:solidFill>
                    <a:srgbClr val="FFFFFF"/>
                  </a:solidFill>
                </a:uFill>
                <a:ea typeface="Arial"/>
              </a:rPr>
              <a:t>Ou contactez-nous sur : greentechinnovation@developpement-durable.gouv.fr</a:t>
            </a:r>
          </a:p>
          <a:p>
            <a:pPr marL="285750" indent="-285750" algn="just">
              <a:buFontTx/>
              <a:buChar char="-"/>
            </a:pPr>
            <a:endParaRPr lang="fr-FR" sz="1400" spc="-1" dirty="0">
              <a:uFill>
                <a:solidFill>
                  <a:srgbClr val="FFFFFF"/>
                </a:solidFill>
              </a:uFill>
              <a:ea typeface="Arial"/>
            </a:endParaRPr>
          </a:p>
          <a:p>
            <a:pPr marL="285750" indent="-285750" algn="just">
              <a:buFontTx/>
              <a:buChar char="-"/>
            </a:pPr>
            <a:endParaRPr lang="fr-FR" sz="1400" dirty="0"/>
          </a:p>
          <a:p>
            <a:pPr marL="285750" indent="-285750">
              <a:buFontTx/>
              <a:buChar char="-"/>
            </a:pPr>
            <a:endParaRPr lang="fr-FR" sz="1400" dirty="0"/>
          </a:p>
          <a:p>
            <a:pPr marL="285750" indent="-285750">
              <a:buFontTx/>
              <a:buChar char="-"/>
            </a:pPr>
            <a:endParaRPr lang="fr-FR" sz="1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EA891D0-83F4-40D0-A237-9279AFBDAE4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8439199" y="101344"/>
            <a:ext cx="442852" cy="442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37416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9B6093A-858D-4535-ABA0-39419036F020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A9D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" name="CustomShape 1"/>
          <p:cNvSpPr/>
          <p:nvPr/>
        </p:nvSpPr>
        <p:spPr>
          <a:xfrm>
            <a:off x="238540" y="1679130"/>
            <a:ext cx="4044240" cy="17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r>
              <a:rPr lang="fr-FR" sz="4400" b="0" strike="noStrike" spc="-1" dirty="0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dobe Caslon Pro"/>
                <a:ea typeface="Economica"/>
              </a:rPr>
              <a:t>La Greentech Innovation c’est quoi ? 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3"/>
          <p:cNvSpPr/>
          <p:nvPr/>
        </p:nvSpPr>
        <p:spPr>
          <a:xfrm>
            <a:off x="4994319" y="1214315"/>
            <a:ext cx="3727361" cy="35171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marL="0" marR="0" lvl="1" indent="0" algn="just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chemeClr val="bg1"/>
              </a:buClr>
              <a:buSzPct val="100000"/>
              <a:buFont typeface="Wingdings"/>
              <a:buChar char=""/>
              <a:defRPr/>
            </a:pPr>
            <a:r>
              <a:rPr lang="fr-FR" sz="1000" dirty="0">
                <a:solidFill>
                  <a:schemeClr val="bg1"/>
                </a:solidFill>
                <a:latin typeface="Arial"/>
                <a:ea typeface="Lucida Sans Unicode"/>
                <a:cs typeface="Lucida Sans Unicode"/>
              </a:rPr>
              <a:t>Un ensemble de programmes concourant au soutien de l'écosystème de la </a:t>
            </a:r>
            <a:r>
              <a:rPr lang="fr-FR" sz="1000" dirty="0" err="1">
                <a:solidFill>
                  <a:schemeClr val="bg1"/>
                </a:solidFill>
                <a:latin typeface="Arial"/>
                <a:ea typeface="Lucida Sans Unicode"/>
                <a:cs typeface="Lucida Sans Unicode"/>
              </a:rPr>
              <a:t>GreenTech</a:t>
            </a:r>
            <a:r>
              <a:rPr lang="fr-FR" sz="1000" dirty="0">
                <a:solidFill>
                  <a:schemeClr val="bg1"/>
                </a:solidFill>
                <a:latin typeface="Arial"/>
                <a:ea typeface="Lucida Sans Unicode"/>
                <a:cs typeface="Lucida Sans Unicode"/>
              </a:rPr>
              <a:t> en France:</a:t>
            </a:r>
          </a:p>
          <a:p>
            <a:pPr marL="400050" marR="0" lvl="2" indent="0" algn="just">
              <a:lnSpc>
                <a:spcPct val="93000"/>
              </a:lnSpc>
              <a:spcBef>
                <a:spcPts val="0"/>
              </a:spcBef>
              <a:spcAft>
                <a:spcPts val="1136"/>
              </a:spcAft>
              <a:buClr>
                <a:schemeClr val="bg1"/>
              </a:buClr>
              <a:buSzPct val="100000"/>
              <a:buFont typeface="Wingdings"/>
              <a:buChar char=""/>
              <a:defRPr/>
            </a:pPr>
            <a:r>
              <a:rPr lang="fr-FR" sz="1000" dirty="0">
                <a:solidFill>
                  <a:schemeClr val="bg1"/>
                </a:solidFill>
                <a:latin typeface="Arial"/>
                <a:ea typeface="Lucida Sans Unicode"/>
                <a:cs typeface="Lucida Sans Unicode"/>
              </a:rPr>
              <a:t> un label </a:t>
            </a:r>
          </a:p>
          <a:p>
            <a:pPr marL="400050" marR="0" lvl="2" indent="0" algn="just">
              <a:lnSpc>
                <a:spcPct val="93000"/>
              </a:lnSpc>
              <a:spcBef>
                <a:spcPts val="0"/>
              </a:spcBef>
              <a:spcAft>
                <a:spcPts val="1136"/>
              </a:spcAft>
              <a:buClr>
                <a:schemeClr val="bg1"/>
              </a:buClr>
              <a:buSzPct val="100000"/>
              <a:buFont typeface="Wingdings"/>
              <a:buChar char=""/>
              <a:defRPr/>
            </a:pPr>
            <a:r>
              <a:rPr lang="fr-FR" sz="1000" dirty="0">
                <a:solidFill>
                  <a:schemeClr val="bg1"/>
                </a:solidFill>
                <a:latin typeface="Arial"/>
                <a:ea typeface="Lucida Sans Unicode"/>
                <a:cs typeface="Lucida Sans Unicode"/>
              </a:rPr>
              <a:t>un programme annuel de séminaires</a:t>
            </a:r>
          </a:p>
          <a:p>
            <a:pPr marL="400050" marR="0" lvl="2" indent="0" algn="just">
              <a:lnSpc>
                <a:spcPct val="93000"/>
              </a:lnSpc>
              <a:spcBef>
                <a:spcPts val="0"/>
              </a:spcBef>
              <a:spcAft>
                <a:spcPts val="1136"/>
              </a:spcAft>
              <a:buClr>
                <a:schemeClr val="bg1"/>
              </a:buClr>
              <a:buSzPct val="100000"/>
              <a:buFont typeface="Wingdings"/>
              <a:buChar char=""/>
              <a:defRPr/>
            </a:pPr>
            <a:r>
              <a:rPr lang="fr-FR" sz="1000" dirty="0">
                <a:solidFill>
                  <a:schemeClr val="bg1"/>
                </a:solidFill>
                <a:latin typeface="Arial"/>
                <a:ea typeface="Lucida Sans Unicode"/>
                <a:cs typeface="Lucida Sans Unicode"/>
              </a:rPr>
              <a:t> des data sessions et </a:t>
            </a:r>
            <a:r>
              <a:rPr lang="fr-FR" sz="1000" dirty="0" err="1">
                <a:solidFill>
                  <a:schemeClr val="bg1"/>
                </a:solidFill>
                <a:latin typeface="Arial"/>
                <a:ea typeface="Lucida Sans Unicode"/>
                <a:cs typeface="Lucida Sans Unicode"/>
              </a:rPr>
              <a:t>hackathons</a:t>
            </a:r>
            <a:endParaRPr lang="fr-FR" sz="1000" dirty="0">
              <a:solidFill>
                <a:schemeClr val="bg1"/>
              </a:solidFill>
              <a:latin typeface="Arial"/>
              <a:ea typeface="Lucida Sans Unicode"/>
              <a:cs typeface="Lucida Sans Unicode"/>
            </a:endParaRPr>
          </a:p>
          <a:p>
            <a:pPr marL="400050" marR="0" lvl="2" indent="0" algn="just">
              <a:lnSpc>
                <a:spcPct val="93000"/>
              </a:lnSpc>
              <a:spcBef>
                <a:spcPts val="0"/>
              </a:spcBef>
              <a:spcAft>
                <a:spcPts val="1136"/>
              </a:spcAft>
              <a:buClr>
                <a:schemeClr val="bg1"/>
              </a:buClr>
              <a:buSzPct val="100000"/>
              <a:buFont typeface="Wingdings"/>
              <a:buChar char=""/>
              <a:defRPr/>
            </a:pPr>
            <a:r>
              <a:rPr lang="fr-FR" sz="1000" dirty="0">
                <a:solidFill>
                  <a:schemeClr val="bg1"/>
                </a:solidFill>
                <a:latin typeface="Arial"/>
                <a:ea typeface="Lucida Sans Unicode"/>
                <a:cs typeface="Lucida Sans Unicode"/>
              </a:rPr>
              <a:t> le </a:t>
            </a:r>
            <a:r>
              <a:rPr lang="fr-FR" sz="1000" dirty="0" err="1">
                <a:solidFill>
                  <a:schemeClr val="bg1"/>
                </a:solidFill>
                <a:latin typeface="Arial"/>
                <a:ea typeface="Lucida Sans Unicode"/>
                <a:cs typeface="Lucida Sans Unicode"/>
              </a:rPr>
              <a:t>Meetup</a:t>
            </a:r>
            <a:r>
              <a:rPr lang="fr-FR" sz="1000" dirty="0">
                <a:solidFill>
                  <a:schemeClr val="bg1"/>
                </a:solidFill>
                <a:latin typeface="Arial"/>
                <a:ea typeface="Lucida Sans Unicode"/>
                <a:cs typeface="Lucida Sans Unicode"/>
              </a:rPr>
              <a:t> </a:t>
            </a:r>
            <a:r>
              <a:rPr lang="fr-FR" sz="1000" dirty="0" err="1">
                <a:solidFill>
                  <a:schemeClr val="bg1"/>
                </a:solidFill>
                <a:latin typeface="Arial"/>
                <a:ea typeface="Lucida Sans Unicode"/>
                <a:cs typeface="Lucida Sans Unicode"/>
              </a:rPr>
              <a:t>Greentech</a:t>
            </a:r>
            <a:r>
              <a:rPr lang="fr-FR" sz="1000" dirty="0">
                <a:solidFill>
                  <a:schemeClr val="bg1"/>
                </a:solidFill>
                <a:latin typeface="Arial"/>
                <a:ea typeface="Lucida Sans Unicode"/>
                <a:cs typeface="Lucida Sans Unicode"/>
              </a:rPr>
              <a:t>: le rendez-vous annuel de l'écosystème français de la </a:t>
            </a:r>
            <a:r>
              <a:rPr lang="fr-FR" sz="1000" dirty="0" err="1">
                <a:solidFill>
                  <a:schemeClr val="bg1"/>
                </a:solidFill>
                <a:latin typeface="Arial"/>
                <a:ea typeface="Lucida Sans Unicode"/>
                <a:cs typeface="Lucida Sans Unicode"/>
              </a:rPr>
              <a:t>Greentech</a:t>
            </a:r>
            <a:endParaRPr lang="fr-FR" sz="1000" dirty="0">
              <a:solidFill>
                <a:schemeClr val="bg1"/>
              </a:solidFill>
              <a:latin typeface="Arial"/>
              <a:ea typeface="Lucida Sans Unicode"/>
              <a:cs typeface="Lucida Sans Unicode"/>
            </a:endParaRPr>
          </a:p>
          <a:p>
            <a:pPr marL="0" marR="0" lvl="1" indent="0" algn="just">
              <a:lnSpc>
                <a:spcPct val="93000"/>
              </a:lnSpc>
              <a:spcBef>
                <a:spcPts val="0"/>
              </a:spcBef>
              <a:spcAft>
                <a:spcPts val="1136"/>
              </a:spcAft>
              <a:buClr>
                <a:schemeClr val="bg1"/>
              </a:buClr>
              <a:buSzPct val="100000"/>
              <a:buFont typeface="Wingdings"/>
              <a:buChar char=""/>
              <a:defRPr/>
            </a:pPr>
            <a:r>
              <a:rPr lang="fr-FR" sz="1000" dirty="0">
                <a:solidFill>
                  <a:schemeClr val="bg1"/>
                </a:solidFill>
                <a:latin typeface="Arial"/>
                <a:ea typeface="Lucida Sans Unicode"/>
                <a:cs typeface="Lucida Sans Unicode"/>
              </a:rPr>
              <a:t>Une communauté d'innovateurs: </a:t>
            </a:r>
          </a:p>
          <a:p>
            <a:pPr marL="400050" marR="0" lvl="2" indent="0" algn="just">
              <a:lnSpc>
                <a:spcPct val="93000"/>
              </a:lnSpc>
              <a:spcBef>
                <a:spcPts val="0"/>
              </a:spcBef>
              <a:spcAft>
                <a:spcPts val="1136"/>
              </a:spcAft>
              <a:buClr>
                <a:schemeClr val="bg1"/>
              </a:buClr>
              <a:buSzPct val="100000"/>
              <a:buFont typeface="Wingdings"/>
              <a:buChar char=""/>
              <a:defRPr/>
            </a:pPr>
            <a:r>
              <a:rPr lang="fr-FR" sz="1000" dirty="0">
                <a:solidFill>
                  <a:schemeClr val="bg1"/>
                </a:solidFill>
                <a:latin typeface="Arial"/>
                <a:ea typeface="Lucida Sans Unicode"/>
                <a:cs typeface="Lucida Sans Unicode"/>
              </a:rPr>
              <a:t>214 lauréats d’appels à projets</a:t>
            </a:r>
            <a:endParaRPr lang="fr-FR" sz="1000" dirty="0"/>
          </a:p>
          <a:p>
            <a:pPr marL="400050" marR="0" lvl="2" indent="0" algn="just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chemeClr val="bg1"/>
              </a:buClr>
              <a:buSzPct val="100000"/>
              <a:buFont typeface="Wingdings"/>
              <a:buChar char=""/>
              <a:defRPr/>
            </a:pPr>
            <a:r>
              <a:rPr lang="fr-FR" sz="1000" dirty="0">
                <a:solidFill>
                  <a:schemeClr val="bg1"/>
                </a:solidFill>
                <a:latin typeface="Arial"/>
                <a:ea typeface="Lucida Sans Unicode"/>
                <a:cs typeface="Lucida Sans Unicode"/>
              </a:rPr>
              <a:t>30 lauréats de </a:t>
            </a:r>
            <a:r>
              <a:rPr lang="fr-FR" sz="1000" dirty="0" err="1">
                <a:solidFill>
                  <a:schemeClr val="bg1"/>
                </a:solidFill>
                <a:latin typeface="Arial"/>
                <a:ea typeface="Lucida Sans Unicode"/>
                <a:cs typeface="Lucida Sans Unicode"/>
              </a:rPr>
              <a:t>hackathons</a:t>
            </a:r>
            <a:endParaRPr lang="fr-FR" sz="1000" dirty="0">
              <a:solidFill>
                <a:schemeClr val="bg1"/>
              </a:solidFill>
              <a:latin typeface="Arial"/>
              <a:ea typeface="Lucida Sans Unicode"/>
              <a:cs typeface="Lucida Sans Unicode"/>
            </a:endParaRPr>
          </a:p>
          <a:p>
            <a:pPr marL="400050" marR="0" lvl="2" indent="0" algn="just">
              <a:lnSpc>
                <a:spcPct val="93000"/>
              </a:lnSpc>
              <a:spcBef>
                <a:spcPts val="0"/>
              </a:spcBef>
              <a:spcAft>
                <a:spcPts val="1136"/>
              </a:spcAft>
              <a:buClr>
                <a:schemeClr val="bg1"/>
              </a:buClr>
              <a:buSzPct val="100000"/>
              <a:buFont typeface="Wingdings"/>
              <a:buChar char=""/>
              <a:defRPr/>
            </a:pPr>
            <a:r>
              <a:rPr lang="fr-FR" sz="1000" dirty="0">
                <a:solidFill>
                  <a:schemeClr val="bg1"/>
                </a:solidFill>
                <a:latin typeface="Arial"/>
                <a:ea typeface="Lucida Sans Unicode"/>
                <a:cs typeface="Lucida Sans Unicode"/>
              </a:rPr>
              <a:t>+20 incubateurs partenaires</a:t>
            </a:r>
          </a:p>
          <a:p>
            <a:pPr marL="400050" marR="0" lvl="2" indent="0" algn="just">
              <a:lnSpc>
                <a:spcPct val="93000"/>
              </a:lnSpc>
              <a:spcBef>
                <a:spcPts val="0"/>
              </a:spcBef>
              <a:spcAft>
                <a:spcPts val="1136"/>
              </a:spcAft>
              <a:buClr>
                <a:schemeClr val="bg1"/>
              </a:buClr>
              <a:buSzPct val="100000"/>
              <a:buFont typeface="Wingdings"/>
              <a:buChar char=""/>
              <a:defRPr/>
            </a:pPr>
            <a:r>
              <a:rPr lang="fr-FR" sz="1000" dirty="0">
                <a:solidFill>
                  <a:schemeClr val="bg1"/>
                </a:solidFill>
                <a:latin typeface="Arial"/>
                <a:ea typeface="Lucida Sans Unicode"/>
                <a:cs typeface="Lucida Sans Unicode"/>
              </a:rPr>
              <a:t>+33 organismes du réseau scientifique et technique du MTE</a:t>
            </a:r>
          </a:p>
          <a:p>
            <a:pPr lvl="0" algn="just">
              <a:lnSpc>
                <a:spcPct val="93000"/>
              </a:lnSpc>
              <a:spcBef>
                <a:spcPts val="0"/>
              </a:spcBef>
              <a:spcAft>
                <a:spcPts val="1136"/>
              </a:spcAft>
              <a:defRPr/>
            </a:pPr>
            <a:r>
              <a:rPr lang="fr-FR" sz="1000" dirty="0">
                <a:solidFill>
                  <a:schemeClr val="bg1"/>
                </a:solidFill>
                <a:latin typeface="Arial"/>
                <a:ea typeface="Lucida Sans Unicode"/>
                <a:cs typeface="Lucida Sans Unicode"/>
              </a:rPr>
              <a:t>&gt;&gt; en lien avec la </a:t>
            </a:r>
            <a:r>
              <a:rPr lang="fr-FR" sz="1000" dirty="0" err="1">
                <a:solidFill>
                  <a:schemeClr val="bg1"/>
                </a:solidFill>
                <a:latin typeface="Arial"/>
                <a:ea typeface="Lucida Sans Unicode"/>
                <a:cs typeface="Lucida Sans Unicode"/>
              </a:rPr>
              <a:t>FrenchTech</a:t>
            </a:r>
            <a:endParaRPr lang="fr-FR" sz="1000" dirty="0">
              <a:solidFill>
                <a:schemeClr val="bg1"/>
              </a:solidFill>
              <a:latin typeface="Arial"/>
              <a:ea typeface="Lucida Sans Unicode"/>
              <a:cs typeface="Lucida Sans Unicode"/>
            </a:endParaRPr>
          </a:p>
          <a:p>
            <a:pPr marL="0" marR="0" lvl="1" indent="0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chemeClr val="bg1"/>
              </a:buClr>
              <a:buSzPct val="100000"/>
              <a:buFont typeface="Wingdings" pitchFamily="2"/>
              <a:buChar char=""/>
              <a:tabLst/>
            </a:pPr>
            <a:endParaRPr lang="fr-FR" sz="1400" b="0" i="0" u="none" strike="noStrike" kern="1200" dirty="0">
              <a:ln>
                <a:noFill/>
              </a:ln>
              <a:solidFill>
                <a:schemeClr val="bg1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  <a:p>
            <a:pPr marL="457200" indent="-316440" algn="just">
              <a:lnSpc>
                <a:spcPct val="115000"/>
              </a:lnSpc>
              <a:buClr>
                <a:srgbClr val="FFFFFF"/>
              </a:buClr>
              <a:buFont typeface="Arial"/>
              <a:buChar char="●"/>
            </a:pPr>
            <a:endParaRPr lang="fr-FR" sz="14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1599"/>
              </a:spcBef>
              <a:spcAft>
                <a:spcPts val="1599"/>
              </a:spcAft>
            </a:pPr>
            <a:endParaRPr lang="fr-FR" sz="14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A89D3B-D0CB-4512-9031-180187F16B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6" r="45381" b="13211"/>
          <a:stretch/>
        </p:blipFill>
        <p:spPr>
          <a:xfrm>
            <a:off x="111703" y="101344"/>
            <a:ext cx="1113425" cy="8011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A97B228-41AC-436E-BD00-6A013643DCB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26092" y="210020"/>
            <a:ext cx="583828" cy="583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71169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3817C4-967D-4D3F-81B2-BFB90BE75F33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A9D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" name="CustomShape 1"/>
          <p:cNvSpPr/>
          <p:nvPr/>
        </p:nvSpPr>
        <p:spPr>
          <a:xfrm>
            <a:off x="265680" y="929160"/>
            <a:ext cx="4044240" cy="341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r>
              <a:rPr lang="fr-FR" sz="4400" b="0" strike="noStrike" spc="-1" dirty="0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dobe Caslon Pro"/>
                <a:ea typeface="Economica"/>
              </a:rPr>
              <a:t>Promotion par la Greentech Innovation 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CustomShape 2"/>
          <p:cNvSpPr/>
          <p:nvPr/>
        </p:nvSpPr>
        <p:spPr>
          <a:xfrm>
            <a:off x="265680" y="2769120"/>
            <a:ext cx="4044240" cy="157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algn="ctr">
              <a:lnSpc>
                <a:spcPct val="115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3"/>
          <p:cNvSpPr/>
          <p:nvPr/>
        </p:nvSpPr>
        <p:spPr>
          <a:xfrm>
            <a:off x="4572000" y="101344"/>
            <a:ext cx="4581145" cy="49189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marL="457200" indent="-316440">
              <a:lnSpc>
                <a:spcPct val="115000"/>
              </a:lnSpc>
              <a:buClr>
                <a:srgbClr val="FFFFFF"/>
              </a:buClr>
              <a:buFont typeface="Arial"/>
              <a:buChar char="●"/>
            </a:pPr>
            <a:endParaRPr lang="fr-FR" sz="14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ea typeface="Arial"/>
            </a:endParaRPr>
          </a:p>
          <a:p>
            <a:pPr marL="140760">
              <a:lnSpc>
                <a:spcPct val="115000"/>
              </a:lnSpc>
              <a:buClr>
                <a:srgbClr val="FFFFFF"/>
              </a:buClr>
            </a:pPr>
            <a:r>
              <a:rPr lang="fr-FR" sz="16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Relai de votre activité par nos outils </a:t>
            </a:r>
          </a:p>
          <a:p>
            <a:pPr marL="140760">
              <a:lnSpc>
                <a:spcPct val="115000"/>
              </a:lnSpc>
              <a:buClr>
                <a:srgbClr val="FFFFFF"/>
              </a:buClr>
            </a:pPr>
            <a:endParaRPr lang="fr-FR" sz="1600" b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ea typeface="Arial"/>
            </a:endParaRPr>
          </a:p>
          <a:p>
            <a:pPr marL="457200" indent="-316439">
              <a:lnSpc>
                <a:spcPct val="114999"/>
              </a:lnSpc>
              <a:buClr>
                <a:srgbClr val="FFFFFF"/>
              </a:buClr>
              <a:buFont typeface="Arial"/>
              <a:buChar char="●"/>
              <a:defRPr/>
            </a:pPr>
            <a:endParaRPr lang="fr-FR" sz="1200" spc="-1" dirty="0">
              <a:solidFill>
                <a:srgbClr val="FFFFFF"/>
              </a:solidFill>
              <a:ea typeface="Arial"/>
            </a:endParaRPr>
          </a:p>
          <a:p>
            <a:pPr marL="140760">
              <a:lnSpc>
                <a:spcPct val="114999"/>
              </a:lnSpc>
              <a:buClr>
                <a:srgbClr val="FFFFFF"/>
              </a:buClr>
              <a:defRPr/>
            </a:pPr>
            <a:r>
              <a:rPr lang="fr-FR" sz="1400" b="1" spc="-1" dirty="0">
                <a:solidFill>
                  <a:schemeClr val="bg1"/>
                </a:solidFill>
                <a:ea typeface="Arial"/>
              </a:rPr>
              <a:t>Promotion de vos solutions lors d'évènements de haut niveau en présence de dirigeants et décideurs publics et privés </a:t>
            </a:r>
            <a:r>
              <a:rPr lang="fr-FR" sz="1400" dirty="0">
                <a:solidFill>
                  <a:schemeClr val="bg1"/>
                </a:solidFill>
                <a:ea typeface="Arial"/>
              </a:rPr>
              <a:t>(</a:t>
            </a:r>
            <a:r>
              <a:rPr lang="fr-FR" sz="1400" dirty="0" err="1">
                <a:solidFill>
                  <a:schemeClr val="bg1"/>
                </a:solidFill>
                <a:ea typeface="Arial"/>
              </a:rPr>
              <a:t>Meetup</a:t>
            </a:r>
            <a:r>
              <a:rPr lang="fr-FR" sz="1400" dirty="0">
                <a:solidFill>
                  <a:schemeClr val="bg1"/>
                </a:solidFill>
                <a:ea typeface="Arial"/>
              </a:rPr>
              <a:t>, </a:t>
            </a:r>
            <a:r>
              <a:rPr lang="fr-FR" sz="1400" dirty="0" err="1">
                <a:solidFill>
                  <a:schemeClr val="bg1"/>
                </a:solidFill>
                <a:ea typeface="Arial"/>
              </a:rPr>
              <a:t>petits-déjeuners</a:t>
            </a:r>
            <a:r>
              <a:rPr lang="fr-FR" sz="1400" dirty="0">
                <a:solidFill>
                  <a:schemeClr val="bg1"/>
                </a:solidFill>
                <a:ea typeface="Arial"/>
              </a:rPr>
              <a:t>, table-rondes...)</a:t>
            </a:r>
          </a:p>
          <a:p>
            <a:pPr marL="457200" indent="-316440">
              <a:lnSpc>
                <a:spcPct val="1150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fr-FR" sz="1400" b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ea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indent="-316440">
              <a:lnSpc>
                <a:spcPct val="1150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fr-FR" sz="14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 Blog Greentech </a:t>
            </a:r>
            <a:r>
              <a:rPr lang="fr-FR" sz="14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:</a:t>
            </a:r>
          </a:p>
          <a:p>
            <a:pPr marL="426510" indent="-285750">
              <a:lnSpc>
                <a:spcPct val="115000"/>
              </a:lnSpc>
              <a:buClr>
                <a:srgbClr val="FFFFFF"/>
              </a:buClr>
              <a:buFontTx/>
              <a:buChar char="-"/>
            </a:pPr>
            <a:r>
              <a:rPr lang="fr-FR" sz="14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Site participatif, bon moyen de diffuser ses informations et actus</a:t>
            </a:r>
          </a:p>
          <a:p>
            <a:pPr marL="426510" indent="-285750">
              <a:lnSpc>
                <a:spcPct val="115000"/>
              </a:lnSpc>
              <a:buClr>
                <a:srgbClr val="FFFFFF"/>
              </a:buClr>
              <a:buFontTx/>
              <a:buChar char="-"/>
            </a:pPr>
            <a:r>
              <a:rPr lang="fr-FR" sz="14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Section veille : concours et AAP</a:t>
            </a:r>
          </a:p>
          <a:p>
            <a:pPr marL="426510" indent="-285750">
              <a:lnSpc>
                <a:spcPct val="115000"/>
              </a:lnSpc>
              <a:buClr>
                <a:srgbClr val="FFFFFF"/>
              </a:buClr>
              <a:buFontTx/>
              <a:buChar char="-"/>
            </a:pPr>
            <a:r>
              <a:rPr lang="fr-FR" sz="14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Job </a:t>
            </a:r>
            <a:r>
              <a:rPr lang="fr-FR" sz="14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board</a:t>
            </a:r>
            <a:r>
              <a:rPr lang="fr-FR" sz="14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FR" sz="14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: publication gratuite de vos offres d’emplois et de stage</a:t>
            </a:r>
          </a:p>
          <a:p>
            <a:pPr marL="140760">
              <a:lnSpc>
                <a:spcPct val="115000"/>
              </a:lnSpc>
              <a:buClr>
                <a:srgbClr val="FFFFFF"/>
              </a:buClr>
            </a:pPr>
            <a:endParaRPr lang="fr-FR" sz="14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ea typeface="Arial"/>
            </a:endParaRPr>
          </a:p>
          <a:p>
            <a:pPr marL="426510" indent="-285750">
              <a:lnSpc>
                <a:spcPct val="1150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fr-FR" sz="14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</a:t>
            </a:r>
            <a:r>
              <a:rPr lang="fr-FR" sz="14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 </a:t>
            </a:r>
          </a:p>
          <a:p>
            <a:pPr marL="426510" indent="-285750">
              <a:lnSpc>
                <a:spcPct val="1150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fr-FR" sz="1400" b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ea typeface="Arial"/>
            </a:endParaRPr>
          </a:p>
          <a:p>
            <a:pPr marL="426510" indent="-285750">
              <a:lnSpc>
                <a:spcPct val="1150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fr-FR" sz="14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</a:t>
            </a:r>
            <a:r>
              <a:rPr lang="fr-FR" sz="14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 </a:t>
            </a:r>
          </a:p>
          <a:p>
            <a:pPr marL="140760">
              <a:lnSpc>
                <a:spcPct val="115000"/>
              </a:lnSpc>
              <a:buClr>
                <a:srgbClr val="FFFFFF"/>
              </a:buClr>
            </a:pPr>
            <a:endParaRPr lang="fr-FR" sz="14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ea typeface="Arial"/>
            </a:endParaRPr>
          </a:p>
          <a:p>
            <a:pPr marL="426510" indent="-285750">
              <a:lnSpc>
                <a:spcPct val="1150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fr-FR" sz="14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Newsletter</a:t>
            </a:r>
          </a:p>
          <a:p>
            <a:pPr marL="457200" indent="-316440">
              <a:lnSpc>
                <a:spcPct val="115000"/>
              </a:lnSpc>
              <a:buClr>
                <a:srgbClr val="FFFFFF"/>
              </a:buClr>
              <a:buFont typeface="Arial"/>
              <a:buChar char="●"/>
            </a:pPr>
            <a:endParaRPr lang="fr-FR" sz="14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ea typeface="Arial"/>
            </a:endParaRPr>
          </a:p>
          <a:p>
            <a:pPr marL="457200" indent="-316440">
              <a:lnSpc>
                <a:spcPct val="1150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fr-FR" sz="1400" b="1" spc="-1" dirty="0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ea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Chaîne </a:t>
            </a:r>
            <a:r>
              <a:rPr lang="fr-FR" sz="14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</a:t>
            </a:r>
            <a:endParaRPr lang="fr-FR" sz="1400" b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ea typeface="Arial"/>
            </a:endParaRPr>
          </a:p>
          <a:p>
            <a:pPr marL="457200" indent="-316440">
              <a:lnSpc>
                <a:spcPct val="1150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fr-FR" sz="1400" b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ea typeface="Arial"/>
            </a:endParaRPr>
          </a:p>
          <a:p>
            <a:pPr marL="457200" indent="-316440">
              <a:lnSpc>
                <a:spcPct val="1150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fr-FR" sz="14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Instagram </a:t>
            </a:r>
            <a:endParaRPr lang="fr-FR" sz="1400" b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ea typeface="Arial"/>
            </a:endParaRPr>
          </a:p>
          <a:p>
            <a:pPr marL="140760">
              <a:lnSpc>
                <a:spcPct val="115000"/>
              </a:lnSpc>
              <a:buClr>
                <a:srgbClr val="FFFFFF"/>
              </a:buClr>
            </a:pPr>
            <a:endParaRPr lang="fr-FR" sz="14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ea typeface="Arial"/>
            </a:endParaRPr>
          </a:p>
          <a:p>
            <a:pPr marL="457200" indent="-316440">
              <a:lnSpc>
                <a:spcPct val="115000"/>
              </a:lnSpc>
              <a:buClr>
                <a:srgbClr val="FFFFFF"/>
              </a:buClr>
              <a:buFont typeface="Arial"/>
              <a:buChar char="●"/>
            </a:pPr>
            <a:endParaRPr lang="fr-FR" sz="14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  <a:hlinkClick r:id="rId4"/>
            </a:endParaRPr>
          </a:p>
          <a:p>
            <a:pPr marL="457200" indent="-316440">
              <a:lnSpc>
                <a:spcPct val="115000"/>
              </a:lnSpc>
              <a:spcBef>
                <a:spcPts val="1599"/>
              </a:spcBef>
              <a:buClr>
                <a:srgbClr val="FFFFFF"/>
              </a:buClr>
              <a:buFont typeface="Arial"/>
              <a:buChar char="●"/>
            </a:pPr>
            <a:endParaRPr lang="fr-FR" sz="1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586DC3B-C89A-4DF8-9387-0BBA5DFF87B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6" r="45381" b="13211"/>
          <a:stretch/>
        </p:blipFill>
        <p:spPr>
          <a:xfrm>
            <a:off x="111703" y="101344"/>
            <a:ext cx="1113425" cy="80118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571B02E-CC98-4D41-92E9-2B6808AD1C0E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3726092" y="210020"/>
            <a:ext cx="583828" cy="583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67297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1C20E3A-2439-42F8-B643-5FC3A0ECCD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6" r="45381" b="13211"/>
          <a:stretch/>
        </p:blipFill>
        <p:spPr>
          <a:xfrm>
            <a:off x="7311369" y="66439"/>
            <a:ext cx="1113425" cy="80118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74005C5-CF49-4970-90A2-6F41D573C1B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401148" y="116527"/>
            <a:ext cx="583828" cy="583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7938F00-ABFE-4B13-8238-8048963C29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41" y="867619"/>
            <a:ext cx="7369518" cy="4145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1385247" y="0"/>
            <a:ext cx="6373505" cy="14387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r>
              <a:rPr lang="fr-FR" sz="4000" b="0" strike="noStrike" spc="-1" dirty="0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dobe Caslon Pro"/>
                <a:ea typeface="Economica"/>
              </a:rPr>
              <a:t>Le Réseau National des Incubateurs Greentech</a:t>
            </a:r>
            <a:endParaRPr lang="fr-F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CustomShape 2"/>
          <p:cNvSpPr/>
          <p:nvPr/>
        </p:nvSpPr>
        <p:spPr>
          <a:xfrm>
            <a:off x="265680" y="2769120"/>
            <a:ext cx="4044240" cy="157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algn="ctr">
              <a:lnSpc>
                <a:spcPct val="115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3"/>
          <p:cNvSpPr/>
          <p:nvPr/>
        </p:nvSpPr>
        <p:spPr>
          <a:xfrm>
            <a:off x="129391" y="1311723"/>
            <a:ext cx="8885215" cy="3831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marL="457200" indent="-316440" algn="just">
              <a:lnSpc>
                <a:spcPct val="115000"/>
              </a:lnSpc>
              <a:spcBef>
                <a:spcPts val="1599"/>
              </a:spcBef>
              <a:buClr>
                <a:srgbClr val="93C47D"/>
              </a:buClr>
              <a:buFont typeface="Arial"/>
              <a:buChar char="●"/>
            </a:pPr>
            <a:r>
              <a:rPr lang="fr-FR" sz="1600" b="0" strike="noStrike" spc="-1" dirty="0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Annoncé le 5 octobre par la Ministre de la Transition Ecologique Barbara </a:t>
            </a:r>
            <a:r>
              <a:rPr lang="fr-FR" sz="1600" b="0" strike="noStrike" spc="-1" dirty="0" err="1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Pompili</a:t>
            </a:r>
            <a:r>
              <a:rPr lang="fr-FR" sz="1600" b="0" strike="noStrike" spc="-1" dirty="0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lors du </a:t>
            </a:r>
            <a:r>
              <a:rPr lang="fr-FR" sz="1600" b="0" strike="noStrike" spc="-1" dirty="0" err="1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Meet’Up</a:t>
            </a:r>
            <a:r>
              <a:rPr lang="fr-FR" sz="1600" b="0" strike="noStrike" spc="-1" dirty="0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Greentech 2020</a:t>
            </a:r>
          </a:p>
          <a:p>
            <a:pPr marL="457200" indent="-316440" algn="just">
              <a:lnSpc>
                <a:spcPct val="115000"/>
              </a:lnSpc>
              <a:spcBef>
                <a:spcPts val="1599"/>
              </a:spcBef>
              <a:buClr>
                <a:srgbClr val="93C47D"/>
              </a:buClr>
              <a:buFont typeface="Arial"/>
              <a:buChar char="●"/>
            </a:pPr>
            <a:r>
              <a:rPr lang="fr-FR" sz="1600" spc="-1" dirty="0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Un réseau pour </a:t>
            </a:r>
            <a:r>
              <a:rPr lang="fr-FR" sz="1600" b="1" spc="-1" dirty="0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dynamiser les relations entre les territoires </a:t>
            </a:r>
            <a:r>
              <a:rPr lang="fr-FR" sz="1600" spc="-1" dirty="0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et accroître les synergies </a:t>
            </a:r>
            <a:r>
              <a:rPr lang="fr-FR" sz="1600" b="1" spc="-1" dirty="0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entre tous les secteurs</a:t>
            </a:r>
          </a:p>
          <a:p>
            <a:pPr marL="457200" indent="-316440" algn="just">
              <a:lnSpc>
                <a:spcPct val="115000"/>
              </a:lnSpc>
              <a:spcBef>
                <a:spcPts val="1599"/>
              </a:spcBef>
              <a:buClr>
                <a:srgbClr val="93C47D"/>
              </a:buClr>
              <a:buFont typeface="Arial"/>
              <a:buChar char="●"/>
            </a:pPr>
            <a:r>
              <a:rPr lang="fr-FR" sz="1600" spc="-1" dirty="0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Une </a:t>
            </a:r>
            <a:r>
              <a:rPr lang="fr-FR" sz="1600" b="1" spc="-1" dirty="0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composition riche </a:t>
            </a:r>
            <a:r>
              <a:rPr lang="fr-FR" sz="1600" spc="-1" dirty="0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: incubateurs, instituts de recherches, technopoles et leurs centres de recherche, établissements du RST (</a:t>
            </a:r>
            <a:r>
              <a:rPr lang="fr-FR" sz="1600" spc="-1" dirty="0" err="1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Cerema</a:t>
            </a:r>
            <a:r>
              <a:rPr lang="fr-FR" sz="1600" spc="-1" dirty="0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, CSTB, Météo France)</a:t>
            </a:r>
          </a:p>
          <a:p>
            <a:pPr marL="457200" indent="-316440" algn="just">
              <a:lnSpc>
                <a:spcPct val="115000"/>
              </a:lnSpc>
              <a:spcBef>
                <a:spcPts val="1599"/>
              </a:spcBef>
              <a:buClr>
                <a:srgbClr val="93C47D"/>
              </a:buClr>
              <a:buFont typeface="Arial"/>
              <a:buChar char="●"/>
            </a:pPr>
            <a:r>
              <a:rPr lang="fr-FR" sz="1600" b="0" strike="noStrike" spc="-1" dirty="0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Une </a:t>
            </a:r>
            <a:r>
              <a:rPr lang="fr-FR" sz="1600" b="1" strike="noStrike" spc="-1" dirty="0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organisation partagé</a:t>
            </a:r>
            <a:r>
              <a:rPr lang="fr-FR" sz="1600" b="1" spc="-1" dirty="0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 </a:t>
            </a:r>
            <a:r>
              <a:rPr lang="fr-FR" sz="1600" spc="-1" dirty="0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où chaque acteur est décisionnaire et animateur </a:t>
            </a:r>
          </a:p>
          <a:p>
            <a:pPr marL="457200" indent="-316440" algn="just">
              <a:lnSpc>
                <a:spcPct val="115000"/>
              </a:lnSpc>
              <a:spcBef>
                <a:spcPts val="1599"/>
              </a:spcBef>
              <a:buClr>
                <a:srgbClr val="93C47D"/>
              </a:buClr>
              <a:buFont typeface="Arial"/>
              <a:buChar char="●"/>
            </a:pPr>
            <a:r>
              <a:rPr lang="fr-FR" sz="1600" spc="-1" dirty="0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Un outil majeur de </a:t>
            </a:r>
            <a:r>
              <a:rPr lang="fr-FR" sz="1600" b="1" spc="-1" dirty="0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communication</a:t>
            </a:r>
            <a:r>
              <a:rPr lang="fr-FR" sz="1600" spc="-1" dirty="0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, de </a:t>
            </a:r>
            <a:r>
              <a:rPr lang="fr-FR" sz="1600" b="1" spc="-1" dirty="0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synergie</a:t>
            </a:r>
            <a:r>
              <a:rPr lang="fr-FR" sz="1600" spc="-1" dirty="0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, </a:t>
            </a:r>
            <a:r>
              <a:rPr lang="fr-FR" sz="1600" b="1" spc="-1" dirty="0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d’accès aux ressources </a:t>
            </a:r>
            <a:r>
              <a:rPr lang="fr-FR" sz="1600" spc="-1" dirty="0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et d’</a:t>
            </a:r>
            <a:r>
              <a:rPr lang="fr-FR" sz="1600" b="1" spc="-1" dirty="0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expérience</a:t>
            </a:r>
            <a:r>
              <a:rPr lang="fr-FR" sz="1600" spc="-1" dirty="0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de tout un réseau sur l’ensemble du territoire </a:t>
            </a:r>
            <a:endParaRPr lang="fr-FR" sz="1600" b="0" strike="noStrike" spc="-1" dirty="0">
              <a:solidFill>
                <a:srgbClr val="93C47D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586DC3B-C89A-4DF8-9387-0BBA5DFF87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6" r="45381" b="13211"/>
          <a:stretch/>
        </p:blipFill>
        <p:spPr>
          <a:xfrm>
            <a:off x="111703" y="101344"/>
            <a:ext cx="1113425" cy="80118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571B02E-CC98-4D41-92E9-2B6808AD1C0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413090" y="210020"/>
            <a:ext cx="583828" cy="583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40642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52E2C2-B21A-4E97-ABB2-A1EF1CD5EAB0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A9D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CustomShape 1"/>
          <p:cNvSpPr/>
          <p:nvPr/>
        </p:nvSpPr>
        <p:spPr>
          <a:xfrm>
            <a:off x="265680" y="929160"/>
            <a:ext cx="4044240" cy="17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r>
              <a:rPr lang="fr-FR" sz="4400" b="0" strike="noStrike" spc="-1" dirty="0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dobe Caslon Pro"/>
                <a:ea typeface="Economica"/>
              </a:rPr>
              <a:t>Living </a:t>
            </a:r>
            <a:r>
              <a:rPr lang="fr-FR" sz="4400" b="0" strike="noStrike" spc="-1" dirty="0" err="1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dobe Caslon Pro"/>
                <a:ea typeface="Economica"/>
              </a:rPr>
              <a:t>Lab</a:t>
            </a:r>
            <a:r>
              <a:rPr lang="fr-FR" sz="4400" b="0" strike="noStrike" spc="-1" dirty="0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dobe Caslon Pro"/>
                <a:ea typeface="Economica"/>
              </a:rPr>
              <a:t> </a:t>
            </a:r>
            <a:r>
              <a:rPr lang="fr-FR" sz="4400" b="0" strike="noStrike" spc="-1" dirty="0" err="1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dobe Caslon Pro"/>
                <a:ea typeface="Economica"/>
              </a:rPr>
              <a:t>Greentech</a:t>
            </a:r>
            <a:r>
              <a:rPr lang="fr-FR" sz="4400" b="0" strike="noStrike" spc="-1" dirty="0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dobe Caslon Pro"/>
                <a:ea typeface="Economica"/>
              </a:rPr>
              <a:t> de St-Mandé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2"/>
          <p:cNvSpPr/>
          <p:nvPr/>
        </p:nvSpPr>
        <p:spPr>
          <a:xfrm>
            <a:off x="265680" y="2769120"/>
            <a:ext cx="4044240" cy="157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algn="ctr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4E88D5E-4ED1-43D0-A6EB-3DE187D8A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72" y="-450"/>
            <a:ext cx="3636455" cy="51435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0B5A0E2-94C1-4F4B-BE07-B5056D484A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973" y="0"/>
            <a:ext cx="36364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677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2954415" y="-390686"/>
            <a:ext cx="3235169" cy="17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dobe Caslon Pro"/>
                <a:ea typeface="Economica"/>
              </a:rPr>
              <a:t>Living </a:t>
            </a:r>
            <a:r>
              <a:rPr lang="fr-FR" sz="2400" b="0" strike="noStrike" spc="-1" dirty="0" err="1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dobe Caslon Pro"/>
                <a:ea typeface="Economica"/>
              </a:rPr>
              <a:t>Lab</a:t>
            </a:r>
            <a:r>
              <a:rPr lang="fr-FR" sz="2400" b="0" strike="noStrike" spc="-1" dirty="0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dobe Caslon Pro"/>
                <a:ea typeface="Economica"/>
              </a:rPr>
              <a:t> Greentech de Saint-Mandé</a:t>
            </a:r>
            <a:endParaRPr lang="fr-FR" sz="105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2"/>
          <p:cNvSpPr/>
          <p:nvPr/>
        </p:nvSpPr>
        <p:spPr>
          <a:xfrm>
            <a:off x="265680" y="2769120"/>
            <a:ext cx="4044240" cy="157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algn="ctr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03C816B-0F0F-4EA9-BC2D-277F7E45B9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6" r="45381" b="13211"/>
          <a:stretch/>
        </p:blipFill>
        <p:spPr>
          <a:xfrm>
            <a:off x="111703" y="101344"/>
            <a:ext cx="1113425" cy="80118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0ADA0EE-F6F3-4D0C-9173-8998F3D3EB2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448469" y="53013"/>
            <a:ext cx="583828" cy="583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B0348EA-6743-4F4E-BC4B-2272C8A2D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625" y="1167943"/>
            <a:ext cx="6242748" cy="320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356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7C008C3-0530-45ED-91A9-C0F2F76160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6" r="45381" b="13211"/>
          <a:stretch/>
        </p:blipFill>
        <p:spPr>
          <a:xfrm>
            <a:off x="111703" y="101344"/>
            <a:ext cx="1113425" cy="80118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7DC9D28-021A-406B-8493-3EDB0475167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448469" y="210020"/>
            <a:ext cx="583828" cy="583828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CustomShape 1"/>
          <p:cNvSpPr/>
          <p:nvPr/>
        </p:nvSpPr>
        <p:spPr>
          <a:xfrm>
            <a:off x="407880" y="432000"/>
            <a:ext cx="8519400" cy="83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 algn="ctr">
              <a:lnSpc>
                <a:spcPct val="100000"/>
              </a:lnSpc>
            </a:pPr>
            <a:r>
              <a:rPr lang="fr-FR" sz="4100" b="0" strike="noStrike" spc="-1">
                <a:solidFill>
                  <a:srgbClr val="93C47D"/>
                </a:solidFill>
                <a:uFill>
                  <a:solidFill>
                    <a:srgbClr val="FFFFFF"/>
                  </a:solidFill>
                </a:uFill>
                <a:latin typeface="Adobe Caslon Pro"/>
                <a:ea typeface="Economica"/>
              </a:rPr>
              <a:t>Réseau Scientifique et Technique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2" name="Google Shape;91;p16"/>
          <p:cNvPicPr/>
          <p:nvPr/>
        </p:nvPicPr>
        <p:blipFill>
          <a:blip r:embed="rId5"/>
          <a:stretch/>
        </p:blipFill>
        <p:spPr>
          <a:xfrm>
            <a:off x="108000" y="1445760"/>
            <a:ext cx="8781120" cy="2751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5514</TotalTime>
  <Words>1121</Words>
  <Application>Microsoft Office PowerPoint</Application>
  <PresentationFormat>On-screen Show (16:9)</PresentationFormat>
  <Paragraphs>141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Adobe Caslon Pro</vt:lpstr>
      <vt:lpstr>Arial</vt:lpstr>
      <vt:lpstr>Calibri</vt:lpstr>
      <vt:lpstr>Calibri Light</vt:lpstr>
      <vt:lpstr>StarSymbol</vt:lpstr>
      <vt:lpstr>Symbol</vt:lpstr>
      <vt:lpstr>Times New Roman</vt:lpstr>
      <vt:lpstr>Wingdings</vt:lpstr>
      <vt:lpstr>Office Theme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Matthieu</dc:creator>
  <dc:description/>
  <cp:lastModifiedBy>BSYS</cp:lastModifiedBy>
  <cp:revision>98</cp:revision>
  <dcterms:created xsi:type="dcterms:W3CDTF">2019-07-02T16:56:15Z</dcterms:created>
  <dcterms:modified xsi:type="dcterms:W3CDTF">2021-03-16T16:29:43Z</dcterms:modified>
  <dc:language>fr-FR</dc:language>
</cp:coreProperties>
</file>