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2" r:id="rId2"/>
    <p:sldId id="257" r:id="rId3"/>
    <p:sldId id="264" r:id="rId4"/>
    <p:sldId id="260" r:id="rId5"/>
    <p:sldId id="266" r:id="rId6"/>
    <p:sldId id="268" r:id="rId7"/>
    <p:sldId id="259" r:id="rId8"/>
    <p:sldId id="265" r:id="rId9"/>
    <p:sldId id="267" r:id="rId1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115" d="100"/>
          <a:sy n="115" d="100"/>
        </p:scale>
        <p:origin x="1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6"/>
          </a:xfrm>
          <a:prstGeom prst="rect">
            <a:avLst/>
          </a:prstGeom>
        </p:spPr>
        <p:txBody>
          <a:bodyPr vert="horz" lIns="91432" tIns="45716" rIns="91432" bIns="45716"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8056"/>
          </a:xfrm>
          <a:prstGeom prst="rect">
            <a:avLst/>
          </a:prstGeom>
        </p:spPr>
        <p:txBody>
          <a:bodyPr vert="horz" lIns="91432" tIns="45716" rIns="91432" bIns="45716" rtlCol="0"/>
          <a:lstStyle>
            <a:lvl1pPr algn="r">
              <a:defRPr sz="1200"/>
            </a:lvl1pPr>
          </a:lstStyle>
          <a:p>
            <a:fld id="{0EF21269-500F-4968-ABB7-BA086FFF8BF2}" type="datetimeFigureOut">
              <a:rPr lang="fr-FR" smtClean="0"/>
              <a:t>15/01/2020</a:t>
            </a:fld>
            <a:endParaRPr lang="fr-FR"/>
          </a:p>
        </p:txBody>
      </p:sp>
      <p:sp>
        <p:nvSpPr>
          <p:cNvPr id="4" name="Espace réservé du pied de page 3"/>
          <p:cNvSpPr>
            <a:spLocks noGrp="1"/>
          </p:cNvSpPr>
          <p:nvPr>
            <p:ph type="ftr" sz="quarter" idx="2"/>
          </p:nvPr>
        </p:nvSpPr>
        <p:spPr>
          <a:xfrm>
            <a:off x="1" y="9428585"/>
            <a:ext cx="2945659" cy="498055"/>
          </a:xfrm>
          <a:prstGeom prst="rect">
            <a:avLst/>
          </a:prstGeom>
        </p:spPr>
        <p:txBody>
          <a:bodyPr vert="horz" lIns="91432" tIns="45716" rIns="91432" bIns="4571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28585"/>
            <a:ext cx="2945659" cy="498055"/>
          </a:xfrm>
          <a:prstGeom prst="rect">
            <a:avLst/>
          </a:prstGeom>
        </p:spPr>
        <p:txBody>
          <a:bodyPr vert="horz" lIns="91432" tIns="45716" rIns="91432" bIns="45716" rtlCol="0" anchor="b"/>
          <a:lstStyle>
            <a:lvl1pPr algn="r">
              <a:defRPr sz="1200"/>
            </a:lvl1pPr>
          </a:lstStyle>
          <a:p>
            <a:fld id="{D1836106-05CD-4338-8496-BD74D5D2B6F3}" type="slidenum">
              <a:rPr lang="fr-FR" smtClean="0"/>
              <a:t>‹N°›</a:t>
            </a:fld>
            <a:endParaRPr lang="fr-FR"/>
          </a:p>
        </p:txBody>
      </p:sp>
    </p:spTree>
    <p:extLst>
      <p:ext uri="{BB962C8B-B14F-4D97-AF65-F5344CB8AC3E}">
        <p14:creationId xmlns:p14="http://schemas.microsoft.com/office/powerpoint/2010/main" val="1515374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6467A472-6728-4AA7-A639-0EEC214E39E0}" type="datetimeFigureOut">
              <a:rPr lang="fr-FR" smtClean="0"/>
              <a:t>15/01/2020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139089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67A472-6728-4AA7-A639-0EEC214E39E0}" type="datetimeFigureOut">
              <a:rPr lang="fr-FR" smtClean="0"/>
              <a:t>15/01/2020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327687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67A472-6728-4AA7-A639-0EEC214E39E0}" type="datetimeFigureOut">
              <a:rPr lang="fr-FR" smtClean="0"/>
              <a:t>15/01/2020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2461674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tIns="0" rIns="0" bIns="0" anchor="ct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fr-FR" sz="3200" b="0" strike="noStrike" spc="-1">
              <a:latin typeface="Arial"/>
            </a:endParaRPr>
          </a:p>
        </p:txBody>
      </p:sp>
    </p:spTree>
    <p:extLst>
      <p:ext uri="{BB962C8B-B14F-4D97-AF65-F5344CB8AC3E}">
        <p14:creationId xmlns:p14="http://schemas.microsoft.com/office/powerpoint/2010/main" val="144102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67A472-6728-4AA7-A639-0EEC214E39E0}" type="datetimeFigureOut">
              <a:rPr lang="fr-FR" smtClean="0"/>
              <a:t>15/01/2020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168001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467A472-6728-4AA7-A639-0EEC214E39E0}" type="datetimeFigureOut">
              <a:rPr lang="fr-FR" smtClean="0"/>
              <a:t>15/01/2020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16764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467A472-6728-4AA7-A639-0EEC214E39E0}" type="datetimeFigureOut">
              <a:rPr lang="fr-FR" smtClean="0"/>
              <a:t>15/01/2020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345809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467A472-6728-4AA7-A639-0EEC214E39E0}" type="datetimeFigureOut">
              <a:rPr lang="fr-FR" smtClean="0"/>
              <a:t>15/01/2020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276412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467A472-6728-4AA7-A639-0EEC214E39E0}" type="datetimeFigureOut">
              <a:rPr lang="fr-FR" smtClean="0"/>
              <a:t>15/01/2020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172165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467A472-6728-4AA7-A639-0EEC214E39E0}" type="datetimeFigureOut">
              <a:rPr lang="fr-FR" smtClean="0"/>
              <a:t>15/01/2020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402754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467A472-6728-4AA7-A639-0EEC214E39E0}" type="datetimeFigureOut">
              <a:rPr lang="fr-FR" smtClean="0"/>
              <a:t>15/01/2020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206900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467A472-6728-4AA7-A639-0EEC214E39E0}" type="datetimeFigureOut">
              <a:rPr lang="fr-FR" smtClean="0"/>
              <a:t>15/01/2020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F5963-9B1A-412F-9BE9-1066988B274A}" type="slidenum">
              <a:rPr lang="fr-FR" smtClean="0"/>
              <a:t>‹N°›</a:t>
            </a:fld>
            <a:endParaRPr lang="fr-FR"/>
          </a:p>
        </p:txBody>
      </p:sp>
    </p:spTree>
    <p:extLst>
      <p:ext uri="{BB962C8B-B14F-4D97-AF65-F5344CB8AC3E}">
        <p14:creationId xmlns:p14="http://schemas.microsoft.com/office/powerpoint/2010/main" val="177873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7A472-6728-4AA7-A639-0EEC214E39E0}" type="datetimeFigureOut">
              <a:rPr lang="fr-FR" smtClean="0"/>
              <a:t>15/01/2020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F5963-9B1A-412F-9BE9-1066988B274A}" type="slidenum">
              <a:rPr lang="fr-FR" smtClean="0"/>
              <a:t>‹N°›</a:t>
            </a:fld>
            <a:endParaRPr lang="fr-FR"/>
          </a:p>
        </p:txBody>
      </p:sp>
    </p:spTree>
    <p:extLst>
      <p:ext uri="{BB962C8B-B14F-4D97-AF65-F5344CB8AC3E}">
        <p14:creationId xmlns:p14="http://schemas.microsoft.com/office/powerpoint/2010/main" val="2501600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3972780" y="832022"/>
            <a:ext cx="53100" cy="6025978"/>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771320" y="832022"/>
            <a:ext cx="11708" cy="6025978"/>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73972" y="3342799"/>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122760" y="943288"/>
            <a:ext cx="32259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1. Description des besoins ou objectifs</a:t>
            </a:r>
            <a:endParaRPr lang="fr-FR" sz="1200" b="0" strike="noStrike" spc="-1" dirty="0">
              <a:latin typeface="Arial"/>
            </a:endParaRPr>
          </a:p>
        </p:txBody>
      </p:sp>
      <p:sp>
        <p:nvSpPr>
          <p:cNvPr id="45" name="CustomShape 5"/>
          <p:cNvSpPr/>
          <p:nvPr/>
        </p:nvSpPr>
        <p:spPr>
          <a:xfrm>
            <a:off x="8074260" y="989697"/>
            <a:ext cx="3339720" cy="61359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3. Recensement des outils connexes développés en France ou ailleurs (</a:t>
            </a:r>
            <a:r>
              <a:rPr lang="fr-FR" sz="1200" b="0" strike="noStrike" spc="-1" dirty="0" err="1">
                <a:solidFill>
                  <a:srgbClr val="000000"/>
                </a:solidFill>
                <a:latin typeface="The Pyte Foundry - Prhyme"/>
                <a:ea typeface="The Pyte Foundry - Prhyme"/>
              </a:rPr>
              <a:t>bench</a:t>
            </a:r>
            <a:r>
              <a:rPr lang="fr-FR" sz="1200" b="0" strike="noStrike" spc="-1" dirty="0">
                <a:solidFill>
                  <a:srgbClr val="000000"/>
                </a:solidFill>
                <a:latin typeface="The Pyte Foundry - Prhyme"/>
                <a:ea typeface="The Pyte Foundry - Prhyme"/>
              </a:rPr>
              <a:t> </a:t>
            </a:r>
            <a:r>
              <a:rPr lang="fr-FR" sz="1200" b="0" strike="noStrike" spc="-1" dirty="0" err="1">
                <a:solidFill>
                  <a:srgbClr val="000000"/>
                </a:solidFill>
                <a:latin typeface="The Pyte Foundry - Prhyme"/>
                <a:ea typeface="The Pyte Foundry - Prhyme"/>
              </a:rPr>
              <a:t>marking</a:t>
            </a:r>
            <a:r>
              <a:rPr lang="fr-FR" sz="1200" b="0"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p:txBody>
      </p:sp>
      <p:sp>
        <p:nvSpPr>
          <p:cNvPr id="46" name="CustomShape 6"/>
          <p:cNvSpPr/>
          <p:nvPr/>
        </p:nvSpPr>
        <p:spPr>
          <a:xfrm>
            <a:off x="4186448" y="943288"/>
            <a:ext cx="3265920" cy="4032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2. Description du contexte et des parties prenantes</a:t>
            </a:r>
          </a:p>
          <a:p>
            <a:pPr>
              <a:lnSpc>
                <a:spcPct val="100000"/>
              </a:lnSpc>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smtClean="0">
                <a:latin typeface="Arial"/>
              </a:rPr>
              <a:t>Réglementation</a:t>
            </a:r>
          </a:p>
          <a:p>
            <a:pPr marL="171450" indent="-171450">
              <a:lnSpc>
                <a:spcPct val="100000"/>
              </a:lnSpc>
              <a:buFont typeface="Arial" panose="020B0604020202020204" pitchFamily="34" charset="0"/>
              <a:buChar char="•"/>
            </a:pPr>
            <a:r>
              <a:rPr lang="fr-FR" sz="1200" b="0" strike="noStrike" spc="-1" dirty="0" smtClean="0">
                <a:latin typeface="Arial"/>
              </a:rPr>
              <a:t>Fournisseurs d’énergie</a:t>
            </a:r>
          </a:p>
          <a:p>
            <a:pPr marL="171450" indent="-171450">
              <a:lnSpc>
                <a:spcPct val="100000"/>
              </a:lnSpc>
              <a:buFont typeface="Arial" panose="020B0604020202020204" pitchFamily="34" charset="0"/>
              <a:buChar char="•"/>
            </a:pPr>
            <a:r>
              <a:rPr lang="fr-FR" sz="1200" spc="-1" dirty="0" smtClean="0">
                <a:latin typeface="Arial"/>
              </a:rPr>
              <a:t>Fédération du bâtiment</a:t>
            </a:r>
          </a:p>
          <a:p>
            <a:pPr marL="171450" indent="-171450">
              <a:lnSpc>
                <a:spcPct val="100000"/>
              </a:lnSpc>
              <a:buFont typeface="Arial" panose="020B0604020202020204" pitchFamily="34" charset="0"/>
              <a:buChar char="•"/>
            </a:pPr>
            <a:r>
              <a:rPr lang="fr-FR" sz="1200" b="0" strike="noStrike" spc="-1" dirty="0" smtClean="0">
                <a:latin typeface="Arial"/>
              </a:rPr>
              <a:t>Fabric</a:t>
            </a:r>
            <a:r>
              <a:rPr lang="fr-FR" sz="1200" spc="-1" dirty="0" smtClean="0">
                <a:latin typeface="Arial"/>
              </a:rPr>
              <a:t>ants d’équipement</a:t>
            </a:r>
          </a:p>
          <a:p>
            <a:pPr marL="171450" indent="-171450">
              <a:lnSpc>
                <a:spcPct val="100000"/>
              </a:lnSpc>
              <a:buFont typeface="Arial" panose="020B0604020202020204" pitchFamily="34" charset="0"/>
              <a:buChar char="•"/>
            </a:pPr>
            <a:endParaRPr lang="fr-FR" sz="1200" b="0" strike="noStrike" spc="-1" dirty="0">
              <a:latin typeface="Arial"/>
            </a:endParaRPr>
          </a:p>
        </p:txBody>
      </p:sp>
      <p:sp>
        <p:nvSpPr>
          <p:cNvPr id="47" name="CustomShape 7"/>
          <p:cNvSpPr/>
          <p:nvPr/>
        </p:nvSpPr>
        <p:spPr>
          <a:xfrm>
            <a:off x="148414" y="3538690"/>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Données locales de l’énergie (</a:t>
            </a:r>
            <a:r>
              <a:rPr lang="fr-FR" sz="1200" spc="-1" dirty="0" err="1" smtClean="0">
                <a:solidFill>
                  <a:srgbClr val="000000"/>
                </a:solidFill>
                <a:latin typeface="The Pyte Foundry - Prhyme"/>
                <a:ea typeface="The Pyte Foundry - Prhyme"/>
              </a:rPr>
              <a:t>énergie.GRdF</a:t>
            </a:r>
            <a:r>
              <a:rPr lang="fr-FR" sz="1200" spc="-1" dirty="0" smtClean="0">
                <a:solidFill>
                  <a:srgbClr val="000000"/>
                </a:solidFill>
                <a:latin typeface="The Pyte Foundry - Prhyme"/>
                <a:ea typeface="The Pyte Foundry - Prhyme"/>
              </a:rPr>
              <a:t>) à la maille adresse et données thermosensibles</a:t>
            </a:r>
            <a:endParaRPr lang="fr-FR" sz="1200" b="0" strike="noStrike" spc="-1" dirty="0">
              <a:solidFill>
                <a:srgbClr val="000000"/>
              </a:solidFill>
              <a:latin typeface="The Pyte Foundry - Prhyme"/>
              <a:ea typeface="The Pyte Foundry - Prhyme"/>
            </a:endParaRPr>
          </a:p>
        </p:txBody>
      </p:sp>
      <p:sp>
        <p:nvSpPr>
          <p:cNvPr id="48" name="CustomShape 8"/>
          <p:cNvSpPr/>
          <p:nvPr/>
        </p:nvSpPr>
        <p:spPr>
          <a:xfrm>
            <a:off x="7919460" y="2762327"/>
            <a:ext cx="4027320" cy="39565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endParaRPr lang="fr-FR" sz="1200" b="1" spc="-1" dirty="0">
              <a:solidFill>
                <a:srgbClr val="000000"/>
              </a:solidFill>
              <a:latin typeface="The Pyte Foundry - Prhyme"/>
              <a:ea typeface="The Pyte Foundry - Prhyme"/>
            </a:endParaRPr>
          </a:p>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r>
              <a:rPr lang="fr-FR" sz="1200" b="1" strike="noStrike" spc="-1" dirty="0" smtClean="0">
                <a:solidFill>
                  <a:srgbClr val="000000"/>
                </a:solidFill>
                <a:latin typeface="The Pyte Foundry - Prhyme"/>
                <a:ea typeface="The Pyte Foundry - Prhyme"/>
              </a:rPr>
              <a:t>6</a:t>
            </a:r>
            <a:r>
              <a:rPr lang="fr-FR" sz="1200" b="1" strike="noStrike" spc="-1" dirty="0">
                <a:solidFill>
                  <a:srgbClr val="000000"/>
                </a:solidFill>
                <a:latin typeface="The Pyte Foundry - Prhyme"/>
                <a:ea typeface="The Pyte Foundry - Prhyme"/>
              </a:rPr>
              <a:t>. Les propositions d’actions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1" spc="-1" dirty="0" smtClean="0">
                <a:solidFill>
                  <a:srgbClr val="000000"/>
                </a:solidFill>
                <a:latin typeface="The Pyte Foundry - Prhyme"/>
                <a:ea typeface="The Pyte Foundry - Prhyme"/>
              </a:rPr>
              <a:t>Réforme des DPE (printemps) pour mieux accéder à leurs données</a:t>
            </a:r>
            <a:endParaRPr lang="fr-FR" sz="1200" b="1"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1" spc="-1" dirty="0" smtClean="0">
                <a:solidFill>
                  <a:srgbClr val="000000"/>
                </a:solidFill>
                <a:latin typeface="The Pyte Foundry - Prhyme"/>
                <a:ea typeface="The Pyte Foundry - Prhyme"/>
              </a:rPr>
              <a:t>Ouvrir les DPE pour faire un suivi annuel des rénovations grâce à l’évolution des </a:t>
            </a:r>
            <a:r>
              <a:rPr lang="fr-FR" sz="1200" b="1" spc="-1" dirty="0" err="1" smtClean="0">
                <a:solidFill>
                  <a:srgbClr val="000000"/>
                </a:solidFill>
                <a:latin typeface="The Pyte Foundry - Prhyme"/>
                <a:ea typeface="The Pyte Foundry - Prhyme"/>
              </a:rPr>
              <a:t>thermosensibilités</a:t>
            </a:r>
            <a:r>
              <a:rPr lang="fr-FR" sz="1200" b="1" spc="-1" dirty="0" smtClean="0">
                <a:solidFill>
                  <a:srgbClr val="000000"/>
                </a:solidFill>
                <a:latin typeface="The Pyte Foundry - Prhyme"/>
                <a:ea typeface="The Pyte Foundry - Prhyme"/>
              </a:rPr>
              <a:t> pour </a:t>
            </a:r>
            <a:r>
              <a:rPr lang="fr-FR" sz="1200" b="1" spc="-1" dirty="0" err="1" smtClean="0">
                <a:solidFill>
                  <a:srgbClr val="000000"/>
                </a:solidFill>
                <a:latin typeface="The Pyte Foundry - Prhyme"/>
                <a:ea typeface="The Pyte Foundry - Prhyme"/>
              </a:rPr>
              <a:t>tou</a:t>
            </a:r>
            <a:r>
              <a:rPr lang="fr-FR" sz="1200" b="1" spc="-1" dirty="0" smtClean="0">
                <a:solidFill>
                  <a:srgbClr val="000000"/>
                </a:solidFill>
                <a:latin typeface="The Pyte Foundry - Prhyme"/>
                <a:ea typeface="The Pyte Foundry - Prhyme"/>
              </a:rPr>
              <a:t> </a:t>
            </a:r>
            <a:r>
              <a:rPr lang="fr-FR" sz="1200" b="1" spc="-1" dirty="0" err="1" smtClean="0">
                <a:solidFill>
                  <a:srgbClr val="000000"/>
                </a:solidFill>
                <a:latin typeface="The Pyte Foundry - Prhyme"/>
                <a:ea typeface="The Pyte Foundry - Prhyme"/>
              </a:rPr>
              <a:t>sles</a:t>
            </a:r>
            <a:r>
              <a:rPr lang="fr-FR" sz="1200" b="1" spc="-1" dirty="0" smtClean="0">
                <a:solidFill>
                  <a:srgbClr val="000000"/>
                </a:solidFill>
                <a:latin typeface="The Pyte Foundry - Prhyme"/>
                <a:ea typeface="The Pyte Foundry - Prhyme"/>
              </a:rPr>
              <a:t> bâtiments</a:t>
            </a:r>
            <a:endParaRPr lang="fr-FR" sz="1200" b="1" spc="-1" dirty="0">
              <a:solidFill>
                <a:srgbClr val="000000"/>
              </a:solidFill>
              <a:latin typeface="The Pyte Foundry - Prhyme"/>
              <a:ea typeface="The Pyte Foundry - Prhyme"/>
            </a:endParaRPr>
          </a:p>
        </p:txBody>
      </p:sp>
      <p:sp>
        <p:nvSpPr>
          <p:cNvPr id="49" name="CustomShape 9"/>
          <p:cNvSpPr/>
          <p:nvPr/>
        </p:nvSpPr>
        <p:spPr>
          <a:xfrm>
            <a:off x="158040" y="198073"/>
            <a:ext cx="11959748"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smtClean="0">
                <a:solidFill>
                  <a:srgbClr val="000000"/>
                </a:solidFill>
                <a:latin typeface="Gotham Book"/>
                <a:ea typeface="Gotham Book"/>
              </a:rPr>
              <a:t>#</a:t>
            </a:r>
            <a:r>
              <a:rPr lang="fr-FR" sz="1200" b="1" spc="-1" dirty="0" err="1" smtClean="0">
                <a:solidFill>
                  <a:srgbClr val="000000"/>
                </a:solidFill>
                <a:latin typeface="Gotham Book"/>
                <a:ea typeface="Gotham Book"/>
              </a:rPr>
              <a:t>DataRenovationEnergetique</a:t>
            </a:r>
            <a:r>
              <a:rPr lang="fr-FR" sz="1200" b="1" spc="-1" dirty="0" smtClean="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atelier 1 : identifier les bâtiment dont la rénovation énergétique présente les meilleurs gains énergétiques. Participants : </a:t>
            </a:r>
            <a:r>
              <a:rPr lang="fr-FR" sz="1200" b="1" strike="noStrike" spc="-1" dirty="0" err="1" smtClean="0">
                <a:solidFill>
                  <a:srgbClr val="000000"/>
                </a:solidFill>
                <a:latin typeface="Gotham Book"/>
                <a:ea typeface="Gotham Book"/>
              </a:rPr>
              <a:t>Faya</a:t>
            </a:r>
            <a:r>
              <a:rPr lang="fr-FR" sz="1200" b="1" strike="noStrike" spc="-1" dirty="0" smtClean="0">
                <a:solidFill>
                  <a:srgbClr val="000000"/>
                </a:solidFill>
                <a:latin typeface="Gotham Book"/>
                <a:ea typeface="Gotham Book"/>
              </a:rPr>
              <a:t> ALITI (QUINT), Claire LUCAS (</a:t>
            </a:r>
            <a:r>
              <a:rPr lang="fr-FR" sz="1200" b="1" strike="noStrike" spc="-1" dirty="0" err="1" smtClean="0">
                <a:solidFill>
                  <a:srgbClr val="000000"/>
                </a:solidFill>
                <a:latin typeface="Gotham Book"/>
                <a:ea typeface="Gotham Book"/>
              </a:rPr>
              <a:t>Artelys</a:t>
            </a:r>
            <a:r>
              <a:rPr lang="fr-FR" sz="1200" b="1" strike="noStrike" spc="-1" dirty="0" smtClean="0">
                <a:solidFill>
                  <a:srgbClr val="000000"/>
                </a:solidFill>
                <a:latin typeface="Gotham Book"/>
                <a:ea typeface="Gotham Book"/>
              </a:rPr>
              <a:t>), Céline BONHOMME (</a:t>
            </a:r>
            <a:r>
              <a:rPr lang="fr-FR" sz="1200" b="1" strike="noStrike" spc="-1" dirty="0" err="1" smtClean="0">
                <a:solidFill>
                  <a:srgbClr val="000000"/>
                </a:solidFill>
                <a:latin typeface="Gotham Book"/>
                <a:ea typeface="Gotham Book"/>
              </a:rPr>
              <a:t>Cerema</a:t>
            </a:r>
            <a:r>
              <a:rPr lang="fr-FR" sz="1200" b="1" strike="noStrike" spc="-1" dirty="0" smtClean="0">
                <a:solidFill>
                  <a:srgbClr val="000000"/>
                </a:solidFill>
                <a:latin typeface="Gotham Book"/>
                <a:ea typeface="Gotham Book"/>
              </a:rPr>
              <a:t>), Hervé MAURER (EGIS), Jean-Laurent SCHAUB (</a:t>
            </a:r>
            <a:r>
              <a:rPr lang="fr-FR" sz="1200" b="1" strike="noStrike" spc="-1" dirty="0" err="1" smtClean="0">
                <a:solidFill>
                  <a:srgbClr val="000000"/>
                </a:solidFill>
                <a:latin typeface="Gotham Book"/>
                <a:ea typeface="Gotham Book"/>
              </a:rPr>
              <a:t>Ween</a:t>
            </a:r>
            <a:r>
              <a:rPr lang="fr-FR" sz="1200" b="1" strike="noStrike" spc="-1" dirty="0" smtClean="0">
                <a:solidFill>
                  <a:srgbClr val="000000"/>
                </a:solidFill>
                <a:latin typeface="Gotham Book"/>
                <a:ea typeface="Gotham Book"/>
              </a:rPr>
              <a:t>), Dominique LE FAIVRE ( RENOCOOP)</a:t>
            </a:r>
            <a:endParaRPr lang="fr-FR" sz="1200" b="0" strike="noStrike" spc="-1" dirty="0">
              <a:latin typeface="Arial"/>
            </a:endParaRPr>
          </a:p>
        </p:txBody>
      </p:sp>
      <p:sp>
        <p:nvSpPr>
          <p:cNvPr id="50" name="CustomShape 10"/>
          <p:cNvSpPr/>
          <p:nvPr/>
        </p:nvSpPr>
        <p:spPr>
          <a:xfrm>
            <a:off x="145894" y="1238911"/>
            <a:ext cx="363096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spc="-1" dirty="0" smtClean="0">
                <a:latin typeface="Arial"/>
              </a:rPr>
              <a:t>Comprendre finement les consommations actuelles :</a:t>
            </a:r>
          </a:p>
          <a:p>
            <a:pPr marL="171450" indent="-171450">
              <a:lnSpc>
                <a:spcPct val="100000"/>
              </a:lnSpc>
              <a:buFontTx/>
              <a:buChar char="-"/>
            </a:pPr>
            <a:r>
              <a:rPr lang="fr-FR" sz="1100" b="0" strike="noStrike" spc="-1" dirty="0" err="1" smtClean="0">
                <a:latin typeface="Arial"/>
              </a:rPr>
              <a:t>Thermosensibilité</a:t>
            </a:r>
            <a:endParaRPr lang="fr-FR" sz="1100" b="0" strike="noStrike" spc="-1" dirty="0" smtClean="0">
              <a:latin typeface="Arial"/>
            </a:endParaRPr>
          </a:p>
          <a:p>
            <a:pPr marL="171450" indent="-171450">
              <a:lnSpc>
                <a:spcPct val="100000"/>
              </a:lnSpc>
              <a:buFontTx/>
              <a:buChar char="-"/>
            </a:pPr>
            <a:r>
              <a:rPr lang="fr-FR" sz="1100" spc="-1" smtClean="0">
                <a:latin typeface="Arial"/>
              </a:rPr>
              <a:t>Température </a:t>
            </a:r>
            <a:r>
              <a:rPr lang="fr-FR" sz="1100" spc="-1" dirty="0" smtClean="0">
                <a:latin typeface="Arial"/>
              </a:rPr>
              <a:t>de consigne et intérieure</a:t>
            </a:r>
          </a:p>
          <a:p>
            <a:pPr marL="171450" indent="-171450">
              <a:lnSpc>
                <a:spcPct val="100000"/>
              </a:lnSpc>
              <a:buFontTx/>
              <a:buChar char="-"/>
            </a:pPr>
            <a:r>
              <a:rPr lang="fr-FR" sz="1100" b="0" strike="noStrike" spc="-1" dirty="0" smtClean="0">
                <a:latin typeface="Arial"/>
              </a:rPr>
              <a:t>Type de bâtiment</a:t>
            </a:r>
          </a:p>
          <a:p>
            <a:pPr marL="171450" indent="-171450">
              <a:lnSpc>
                <a:spcPct val="100000"/>
              </a:lnSpc>
              <a:buFontTx/>
              <a:buChar char="-"/>
            </a:pPr>
            <a:endParaRPr lang="fr-FR" sz="1100" spc="-1" dirty="0">
              <a:latin typeface="Arial"/>
            </a:endParaRPr>
          </a:p>
          <a:p>
            <a:pPr>
              <a:lnSpc>
                <a:spcPct val="100000"/>
              </a:lnSpc>
            </a:pPr>
            <a:r>
              <a:rPr lang="fr-FR" sz="1100" spc="-1" dirty="0" smtClean="0">
                <a:latin typeface="Arial"/>
              </a:rPr>
              <a:t>Priorisation possible, mais tous les bâtiments doivent être rénovés pour atteindre les objectifs de rénovation énergétique en saisissant toutes les opportunité.</a:t>
            </a:r>
            <a:endParaRPr lang="fr-FR" sz="1100" b="0" strike="noStrike" spc="-1" dirty="0">
              <a:latin typeface="Arial"/>
            </a:endParaRPr>
          </a:p>
        </p:txBody>
      </p:sp>
      <p:sp>
        <p:nvSpPr>
          <p:cNvPr id="51" name="CustomShape 11"/>
          <p:cNvSpPr/>
          <p:nvPr/>
        </p:nvSpPr>
        <p:spPr>
          <a:xfrm>
            <a:off x="4113000" y="1161698"/>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174520" y="1427128"/>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186448" y="3167990"/>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endParaRPr lang="fr-FR" sz="1200" b="1" spc="-1" dirty="0">
              <a:solidFill>
                <a:srgbClr val="000000"/>
              </a:solidFill>
              <a:latin typeface="The Pyte Foundry - Prhyme"/>
              <a:ea typeface="The Pyte Foundry - Prhyme"/>
            </a:endParaRPr>
          </a:p>
          <a:p>
            <a:pPr>
              <a:lnSpc>
                <a:spcPct val="100000"/>
              </a:lnSpc>
            </a:pPr>
            <a:r>
              <a:rPr lang="fr-FR" sz="1200" b="1" strike="noStrike" spc="-1" dirty="0" smtClean="0">
                <a:solidFill>
                  <a:srgbClr val="000000"/>
                </a:solidFill>
                <a:latin typeface="The Pyte Foundry - Prhyme"/>
                <a:ea typeface="The Pyte Foundry - Prhyme"/>
              </a:rPr>
              <a:t>5</a:t>
            </a:r>
            <a:r>
              <a:rPr lang="fr-FR" sz="1200" b="1" strike="noStrike" spc="-1" dirty="0">
                <a:solidFill>
                  <a:srgbClr val="000000"/>
                </a:solidFill>
                <a:latin typeface="The Pyte Foundry - Prhyme"/>
                <a:ea typeface="The Pyte Foundry - Prhyme"/>
              </a:rPr>
              <a:t>. Les possibles et leurs contraintes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Partage et consentement à l’usage des données</a:t>
            </a:r>
            <a:r>
              <a:rPr lang="fr-FR" sz="1200" spc="-1" dirty="0" smtClean="0">
                <a:solidFill>
                  <a:srgbClr val="000000"/>
                </a:solidFill>
                <a:latin typeface="The Pyte Foundry - Prhyme"/>
              </a:rPr>
              <a:t>.</a:t>
            </a:r>
          </a:p>
        </p:txBody>
      </p:sp>
    </p:spTree>
    <p:extLst>
      <p:ext uri="{BB962C8B-B14F-4D97-AF65-F5344CB8AC3E}">
        <p14:creationId xmlns:p14="http://schemas.microsoft.com/office/powerpoint/2010/main" val="104770954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40255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782668"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2511203"/>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158040" y="620280"/>
            <a:ext cx="32259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1. Description des besoins ou objectifs</a:t>
            </a:r>
            <a:endParaRPr lang="fr-FR" sz="1200" b="0" strike="noStrike" spc="-1" dirty="0">
              <a:latin typeface="Arial"/>
            </a:endParaRPr>
          </a:p>
        </p:txBody>
      </p:sp>
      <p:sp>
        <p:nvSpPr>
          <p:cNvPr id="45" name="CustomShape 5"/>
          <p:cNvSpPr/>
          <p:nvPr/>
        </p:nvSpPr>
        <p:spPr>
          <a:xfrm>
            <a:off x="8324280" y="625320"/>
            <a:ext cx="3339720" cy="26939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3. Recensement des outils connexes développés en France ou ailleurs (</a:t>
            </a:r>
            <a:r>
              <a:rPr lang="fr-FR" sz="1200" b="0" strike="noStrike" spc="-1" dirty="0" err="1">
                <a:solidFill>
                  <a:srgbClr val="000000"/>
                </a:solidFill>
                <a:latin typeface="The Pyte Foundry - Prhyme"/>
                <a:ea typeface="The Pyte Foundry - Prhyme"/>
              </a:rPr>
              <a:t>bench</a:t>
            </a:r>
            <a:r>
              <a:rPr lang="fr-FR" sz="1200" b="0" strike="noStrike" spc="-1" dirty="0">
                <a:solidFill>
                  <a:srgbClr val="000000"/>
                </a:solidFill>
                <a:latin typeface="The Pyte Foundry - Prhyme"/>
                <a:ea typeface="The Pyte Foundry - Prhyme"/>
              </a:rPr>
              <a:t> </a:t>
            </a:r>
            <a:r>
              <a:rPr lang="fr-FR" sz="1200" b="0" strike="noStrike" spc="-1" dirty="0" err="1">
                <a:solidFill>
                  <a:srgbClr val="000000"/>
                </a:solidFill>
                <a:latin typeface="The Pyte Foundry - Prhyme"/>
                <a:ea typeface="The Pyte Foundry - Prhyme"/>
              </a:rPr>
              <a:t>marking</a:t>
            </a:r>
            <a:r>
              <a:rPr lang="fr-FR" sz="1200" b="0"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p:txBody>
      </p:sp>
      <p:sp>
        <p:nvSpPr>
          <p:cNvPr id="46" name="CustomShape 6"/>
          <p:cNvSpPr/>
          <p:nvPr/>
        </p:nvSpPr>
        <p:spPr>
          <a:xfrm>
            <a:off x="4366080" y="540036"/>
            <a:ext cx="3265920" cy="290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2. Description du contexte et des parties prenantes</a:t>
            </a:r>
          </a:p>
          <a:p>
            <a:pPr>
              <a:lnSpc>
                <a:spcPct val="100000"/>
              </a:lnSpc>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err="1" smtClean="0">
                <a:latin typeface="Arial"/>
              </a:rPr>
              <a:t>Cerema</a:t>
            </a:r>
            <a:endParaRPr lang="fr-FR" sz="1200" b="0" strike="noStrike" spc="-1" dirty="0">
              <a:latin typeface="Arial"/>
            </a:endParaRPr>
          </a:p>
        </p:txBody>
      </p:sp>
      <p:sp>
        <p:nvSpPr>
          <p:cNvPr id="47" name="CustomShape 7"/>
          <p:cNvSpPr/>
          <p:nvPr/>
        </p:nvSpPr>
        <p:spPr>
          <a:xfrm>
            <a:off x="148414" y="3538690"/>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Données aériennes </a:t>
            </a:r>
            <a:endParaRPr lang="fr-FR" sz="1200"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Fuel : fichier ROSE INSEE (donner accès)</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Croisement données ressources des familles pour lutter contre la précarité énergétique</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Disposer un fichier des gestes de rénovation pour concentrer l’action sur les bâtiments qui n’ont pas encore été rénovés</a:t>
            </a:r>
            <a:endParaRPr lang="fr-FR" sz="1200" b="0" strike="noStrike" spc="-1" dirty="0">
              <a:solidFill>
                <a:srgbClr val="000000"/>
              </a:solidFill>
              <a:latin typeface="The Pyte Foundry - Prhyme"/>
              <a:ea typeface="The Pyte Foundry - Prhyme"/>
            </a:endParaRPr>
          </a:p>
        </p:txBody>
      </p:sp>
      <p:sp>
        <p:nvSpPr>
          <p:cNvPr id="48" name="CustomShape 8"/>
          <p:cNvSpPr/>
          <p:nvPr/>
        </p:nvSpPr>
        <p:spPr>
          <a:xfrm>
            <a:off x="7919460" y="2762327"/>
            <a:ext cx="4027320" cy="39565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6. Les propositions d’actions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Croiser les </a:t>
            </a:r>
            <a:r>
              <a:rPr lang="fr-FR" sz="1200" spc="-1" dirty="0" smtClean="0">
                <a:solidFill>
                  <a:srgbClr val="000000"/>
                </a:solidFill>
                <a:latin typeface="The Pyte Foundry - Prhyme"/>
                <a:ea typeface="The Pyte Foundry - Prhyme"/>
              </a:rPr>
              <a:t>données </a:t>
            </a:r>
            <a:r>
              <a:rPr lang="fr-FR" sz="1200" spc="-1" dirty="0">
                <a:solidFill>
                  <a:srgbClr val="000000"/>
                </a:solidFill>
                <a:latin typeface="The Pyte Foundry - Prhyme"/>
                <a:ea typeface="The Pyte Foundry - Prhyme"/>
              </a:rPr>
              <a:t>de l’</a:t>
            </a:r>
            <a:r>
              <a:rPr lang="fr-FR" sz="1200" spc="-1" dirty="0" err="1">
                <a:solidFill>
                  <a:srgbClr val="000000"/>
                </a:solidFill>
                <a:latin typeface="The Pyte Foundry - Prhyme"/>
                <a:ea typeface="The Pyte Foundry - Prhyme"/>
              </a:rPr>
              <a:t>Anah</a:t>
            </a:r>
            <a:r>
              <a:rPr lang="fr-FR" sz="1200" spc="-1" dirty="0">
                <a:solidFill>
                  <a:srgbClr val="000000"/>
                </a:solidFill>
                <a:latin typeface="The Pyte Foundry - Prhyme"/>
                <a:ea typeface="The Pyte Foundry - Prhyme"/>
              </a:rPr>
              <a:t> avec le </a:t>
            </a:r>
            <a:r>
              <a:rPr lang="fr-FR" sz="1200" b="1" spc="-1" dirty="0">
                <a:solidFill>
                  <a:srgbClr val="000000"/>
                </a:solidFill>
                <a:latin typeface="The Pyte Foundry - Prhyme"/>
                <a:ea typeface="The Pyte Foundry - Prhyme"/>
              </a:rPr>
              <a:t>DPE</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Croiser les données </a:t>
            </a:r>
            <a:r>
              <a:rPr lang="fr-FR" sz="1200" spc="-1" dirty="0" smtClean="0">
                <a:solidFill>
                  <a:srgbClr val="000000"/>
                </a:solidFill>
                <a:latin typeface="The Pyte Foundry - Prhyme"/>
                <a:ea typeface="The Pyte Foundry - Prhyme"/>
              </a:rPr>
              <a:t>infrarouges issues des images aériennes ou satellitaires</a:t>
            </a:r>
            <a:endParaRPr lang="fr-FR" sz="1200"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Compléter les données de </a:t>
            </a:r>
            <a:r>
              <a:rPr lang="fr-FR" sz="1200" spc="-1" dirty="0" smtClean="0">
                <a:solidFill>
                  <a:srgbClr val="000000"/>
                </a:solidFill>
                <a:latin typeface="The Pyte Foundry - Prhyme"/>
                <a:ea typeface="The Pyte Foundry - Prhyme"/>
              </a:rPr>
              <a:t>consommation locale </a:t>
            </a:r>
            <a:r>
              <a:rPr lang="fr-FR" sz="1200" spc="-1" dirty="0">
                <a:solidFill>
                  <a:srgbClr val="000000"/>
                </a:solidFill>
                <a:latin typeface="The Pyte Foundry - Prhyme"/>
                <a:ea typeface="The Pyte Foundry - Prhyme"/>
              </a:rPr>
              <a:t>:</a:t>
            </a:r>
          </a:p>
          <a:p>
            <a:pPr>
              <a:lnSpc>
                <a:spcPct val="100000"/>
              </a:lnSpc>
            </a:pPr>
            <a:r>
              <a:rPr lang="fr-FR" sz="1200" spc="-1" dirty="0">
                <a:solidFill>
                  <a:srgbClr val="000000"/>
                </a:solidFill>
                <a:latin typeface="The Pyte Foundry - Prhyme"/>
                <a:ea typeface="The Pyte Foundry - Prhyme"/>
              </a:rPr>
              <a:t>	- </a:t>
            </a:r>
            <a:r>
              <a:rPr lang="fr-FR" sz="1200" spc="-1" dirty="0" smtClean="0">
                <a:solidFill>
                  <a:srgbClr val="000000"/>
                </a:solidFill>
                <a:latin typeface="The Pyte Foundry - Prhyme"/>
                <a:ea typeface="The Pyte Foundry - Prhyme"/>
              </a:rPr>
              <a:t>fuel</a:t>
            </a:r>
            <a:endParaRPr lang="fr-FR" sz="1200" spc="-1" dirty="0">
              <a:solidFill>
                <a:srgbClr val="000000"/>
              </a:solidFill>
              <a:latin typeface="The Pyte Foundry - Prhyme"/>
              <a:ea typeface="The Pyte Foundry - Prhyme"/>
            </a:endParaRPr>
          </a:p>
          <a:p>
            <a:pPr>
              <a:lnSpc>
                <a:spcPct val="100000"/>
              </a:lnSpc>
            </a:pPr>
            <a:r>
              <a:rPr lang="fr-FR" sz="1200" spc="-1" dirty="0">
                <a:solidFill>
                  <a:srgbClr val="000000"/>
                </a:solidFill>
                <a:latin typeface="The Pyte Foundry - Prhyme"/>
                <a:ea typeface="The Pyte Foundry - Prhyme"/>
              </a:rPr>
              <a:t>	- réseaux de chaleur…</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Croiser les données de rénovation avec le fichier foncier</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Partir en point de départ de l’âge du bâtiment (en enlevant les </a:t>
            </a:r>
            <a:r>
              <a:rPr lang="fr-FR" sz="1200" spc="-1" dirty="0" smtClean="0">
                <a:solidFill>
                  <a:srgbClr val="000000"/>
                </a:solidFill>
                <a:latin typeface="The Pyte Foundry - Prhyme"/>
                <a:ea typeface="The Pyte Foundry - Prhyme"/>
              </a:rPr>
              <a:t>rénovés) </a:t>
            </a:r>
            <a:r>
              <a:rPr lang="fr-FR" sz="1200" spc="-1" dirty="0">
                <a:solidFill>
                  <a:srgbClr val="000000"/>
                </a:solidFill>
                <a:latin typeface="The Pyte Foundry - Prhyme"/>
                <a:ea typeface="The Pyte Foundry - Prhyme"/>
              </a:rPr>
              <a:t>à la place du DPE à cause des données manquantes. </a:t>
            </a:r>
          </a:p>
        </p:txBody>
      </p:sp>
      <p:sp>
        <p:nvSpPr>
          <p:cNvPr id="49" name="CustomShape 9"/>
          <p:cNvSpPr/>
          <p:nvPr/>
        </p:nvSpPr>
        <p:spPr>
          <a:xfrm>
            <a:off x="158040" y="198073"/>
            <a:ext cx="11959748"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smtClean="0">
                <a:solidFill>
                  <a:srgbClr val="000000"/>
                </a:solidFill>
                <a:latin typeface="Gotham Book"/>
                <a:ea typeface="Gotham Book"/>
              </a:rPr>
              <a:t>#</a:t>
            </a:r>
            <a:r>
              <a:rPr lang="fr-FR" sz="1200" b="1" spc="-1" dirty="0" err="1" smtClean="0">
                <a:solidFill>
                  <a:srgbClr val="000000"/>
                </a:solidFill>
                <a:latin typeface="Gotham Book"/>
                <a:ea typeface="Gotham Book"/>
              </a:rPr>
              <a:t>DataRenovationEnergetique</a:t>
            </a:r>
            <a:r>
              <a:rPr lang="fr-FR" sz="1200" b="1" spc="-1" dirty="0" smtClean="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atelier 2 : Identification des logement dont la rénovation </a:t>
            </a:r>
            <a:r>
              <a:rPr lang="fr-FR" sz="1200" b="1" strike="noStrike" spc="-1" dirty="0" err="1" smtClean="0">
                <a:solidFill>
                  <a:srgbClr val="000000"/>
                </a:solidFill>
                <a:latin typeface="Gotham Book"/>
                <a:ea typeface="Gotham Book"/>
              </a:rPr>
              <a:t>présentarait</a:t>
            </a:r>
            <a:r>
              <a:rPr lang="fr-FR" sz="1200" b="1" strike="noStrike" spc="-1" dirty="0" smtClean="0">
                <a:solidFill>
                  <a:srgbClr val="000000"/>
                </a:solidFill>
                <a:latin typeface="Gotham Book"/>
                <a:ea typeface="Gotham Book"/>
              </a:rPr>
              <a:t> le meilleur gain énergétique</a:t>
            </a:r>
          </a:p>
          <a:p>
            <a:r>
              <a:rPr lang="fr-FR" sz="1200" b="1" spc="-1" dirty="0" smtClean="0">
                <a:solidFill>
                  <a:srgbClr val="000000"/>
                </a:solidFill>
                <a:latin typeface="Gotham Book"/>
                <a:ea typeface="Gotham Book"/>
              </a:rPr>
              <a:t>Participants : Emmanuel SEGUIN (IGN) , Laurent MORICE (Ademe), Matthieu BIENS (</a:t>
            </a:r>
            <a:r>
              <a:rPr lang="fr-FR" sz="1200" b="1" spc="-1" dirty="0" err="1" smtClean="0">
                <a:solidFill>
                  <a:srgbClr val="000000"/>
                </a:solidFill>
                <a:latin typeface="Gotham Book"/>
                <a:ea typeface="Gotham Book"/>
              </a:rPr>
              <a:t>Rockwool</a:t>
            </a:r>
            <a:r>
              <a:rPr lang="fr-FR" sz="1200" b="1" spc="-1" dirty="0" smtClean="0">
                <a:solidFill>
                  <a:srgbClr val="000000"/>
                </a:solidFill>
                <a:latin typeface="Gotham Book"/>
                <a:ea typeface="Gotham Book"/>
              </a:rPr>
              <a:t>), Pauline THIBERGE (</a:t>
            </a:r>
            <a:r>
              <a:rPr lang="fr-FR" sz="1200" b="1" spc="-1" dirty="0" err="1" smtClean="0">
                <a:solidFill>
                  <a:srgbClr val="000000"/>
                </a:solidFill>
                <a:latin typeface="Gotham Book"/>
                <a:ea typeface="Gotham Book"/>
              </a:rPr>
              <a:t>Inst</a:t>
            </a:r>
            <a:r>
              <a:rPr lang="fr-FR" sz="1200" b="1" spc="-1" dirty="0" smtClean="0">
                <a:solidFill>
                  <a:srgbClr val="000000"/>
                </a:solidFill>
                <a:latin typeface="Gotham Book"/>
                <a:ea typeface="Gotham Book"/>
              </a:rPr>
              <a:t>. EC), </a:t>
            </a:r>
            <a:r>
              <a:rPr lang="fr-FR" sz="1200" b="1" spc="-1" dirty="0" err="1" smtClean="0">
                <a:solidFill>
                  <a:srgbClr val="000000"/>
                </a:solidFill>
                <a:latin typeface="Gotham Book"/>
                <a:ea typeface="Gotham Book"/>
              </a:rPr>
              <a:t>Marim</a:t>
            </a:r>
            <a:r>
              <a:rPr lang="fr-FR" sz="1200" b="1" spc="-1" dirty="0" smtClean="0">
                <a:solidFill>
                  <a:srgbClr val="000000"/>
                </a:solidFill>
                <a:latin typeface="Gotham Book"/>
                <a:ea typeface="Gotham Book"/>
              </a:rPr>
              <a:t> JOIGNANT (</a:t>
            </a:r>
            <a:r>
              <a:rPr lang="fr-FR" sz="1200" b="1" spc="-1" dirty="0" err="1" smtClean="0">
                <a:solidFill>
                  <a:srgbClr val="000000"/>
                </a:solidFill>
                <a:latin typeface="Gotham Book"/>
                <a:ea typeface="Gotham Book"/>
              </a:rPr>
              <a:t>Promotelec</a:t>
            </a:r>
            <a:r>
              <a:rPr lang="fr-FR" sz="1200" b="1" spc="-1" dirty="0" smtClean="0">
                <a:solidFill>
                  <a:srgbClr val="000000"/>
                </a:solidFill>
                <a:latin typeface="Gotham Book"/>
                <a:ea typeface="Gotham Book"/>
              </a:rPr>
              <a:t>) </a:t>
            </a:r>
            <a:endParaRPr lang="fr-FR" sz="1200" spc="-1" dirty="0">
              <a:latin typeface="Arial"/>
            </a:endParaRPr>
          </a:p>
          <a:p>
            <a:pPr>
              <a:lnSpc>
                <a:spcPct val="100000"/>
              </a:lnSpc>
            </a:pPr>
            <a:endParaRPr lang="fr-FR" sz="1200" b="0" strike="noStrike" spc="-1" dirty="0">
              <a:latin typeface="Arial"/>
            </a:endParaRPr>
          </a:p>
        </p:txBody>
      </p:sp>
      <p:sp>
        <p:nvSpPr>
          <p:cNvPr id="50" name="CustomShape 10"/>
          <p:cNvSpPr/>
          <p:nvPr/>
        </p:nvSpPr>
        <p:spPr>
          <a:xfrm>
            <a:off x="181174" y="915903"/>
            <a:ext cx="363096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spc="-1" dirty="0" smtClean="0">
                <a:latin typeface="Arial"/>
              </a:rPr>
              <a:t>Identifier les logements « passoires thermiques »</a:t>
            </a:r>
          </a:p>
          <a:p>
            <a:pPr>
              <a:lnSpc>
                <a:spcPct val="100000"/>
              </a:lnSpc>
            </a:pPr>
            <a:r>
              <a:rPr lang="fr-FR" sz="1100" b="0" strike="noStrike" spc="-1" dirty="0" smtClean="0">
                <a:latin typeface="Arial"/>
              </a:rPr>
              <a:t>Critères : </a:t>
            </a:r>
          </a:p>
          <a:p>
            <a:pPr marL="171450" indent="-171450">
              <a:lnSpc>
                <a:spcPct val="100000"/>
              </a:lnSpc>
              <a:buFontTx/>
              <a:buChar char="-"/>
            </a:pPr>
            <a:r>
              <a:rPr lang="fr-FR" sz="1100" b="0" strike="noStrike" spc="-1" dirty="0" smtClean="0">
                <a:latin typeface="Arial"/>
              </a:rPr>
              <a:t>Age du bâtiment</a:t>
            </a:r>
          </a:p>
          <a:p>
            <a:pPr marL="171450" indent="-171450">
              <a:lnSpc>
                <a:spcPct val="100000"/>
              </a:lnSpc>
              <a:buFontTx/>
              <a:buChar char="-"/>
            </a:pPr>
            <a:r>
              <a:rPr lang="fr-FR" sz="1100" spc="-1" dirty="0" smtClean="0">
                <a:latin typeface="Arial"/>
              </a:rPr>
              <a:t>Matériaux</a:t>
            </a:r>
          </a:p>
          <a:p>
            <a:pPr marL="171450" indent="-171450">
              <a:lnSpc>
                <a:spcPct val="100000"/>
              </a:lnSpc>
              <a:buFontTx/>
              <a:buChar char="-"/>
            </a:pPr>
            <a:r>
              <a:rPr lang="fr-FR" sz="1100" b="0" strike="noStrike" spc="-1" dirty="0" smtClean="0">
                <a:latin typeface="Arial"/>
              </a:rPr>
              <a:t>Types toitures/bâtiments</a:t>
            </a:r>
          </a:p>
          <a:p>
            <a:pPr marL="171450" indent="-171450">
              <a:lnSpc>
                <a:spcPct val="100000"/>
              </a:lnSpc>
              <a:buFontTx/>
              <a:buChar char="-"/>
            </a:pPr>
            <a:r>
              <a:rPr lang="fr-FR" sz="1100" spc="-1" dirty="0" smtClean="0">
                <a:latin typeface="Arial"/>
              </a:rPr>
              <a:t>Données climatiques </a:t>
            </a:r>
          </a:p>
          <a:p>
            <a:pPr marL="171450" indent="-171450">
              <a:lnSpc>
                <a:spcPct val="100000"/>
              </a:lnSpc>
              <a:buFontTx/>
              <a:buChar char="-"/>
            </a:pPr>
            <a:r>
              <a:rPr lang="fr-FR" sz="1100" b="0" strike="noStrike" spc="-1" dirty="0" smtClean="0">
                <a:latin typeface="Arial"/>
              </a:rPr>
              <a:t>Données « </a:t>
            </a:r>
            <a:r>
              <a:rPr lang="fr-FR" sz="1100" b="0" strike="noStrike" spc="-1" dirty="0" err="1" smtClean="0">
                <a:latin typeface="Arial"/>
              </a:rPr>
              <a:t>émissaions</a:t>
            </a:r>
            <a:r>
              <a:rPr lang="fr-FR" sz="1100" b="0" strike="noStrike" spc="-1" dirty="0" smtClean="0">
                <a:latin typeface="Arial"/>
              </a:rPr>
              <a:t> infrarouges du bâtiment »</a:t>
            </a:r>
          </a:p>
          <a:p>
            <a:pPr marL="171450" indent="-171450">
              <a:lnSpc>
                <a:spcPct val="100000"/>
              </a:lnSpc>
              <a:buFontTx/>
              <a:buChar char="-"/>
            </a:pPr>
            <a:r>
              <a:rPr lang="fr-FR" sz="1100" spc="-1" dirty="0" smtClean="0">
                <a:latin typeface="Arial"/>
              </a:rPr>
              <a:t>DPE</a:t>
            </a:r>
            <a:endParaRPr lang="fr-FR" sz="1100" b="0" strike="noStrike" spc="-1" dirty="0">
              <a:latin typeface="Arial"/>
            </a:endParaRPr>
          </a:p>
        </p:txBody>
      </p:sp>
      <p:sp>
        <p:nvSpPr>
          <p:cNvPr id="51" name="CustomShape 11"/>
          <p:cNvSpPr/>
          <p:nvPr/>
        </p:nvSpPr>
        <p:spPr>
          <a:xfrm>
            <a:off x="4148280" y="838690"/>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209800" y="110412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186448" y="3167990"/>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5. Les possibles et leurs contraintes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Piste réglementaire pour favoriser l’échange de données stratégiques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Réglementation existante favorise certains type de bâtiments.</a:t>
            </a:r>
          </a:p>
        </p:txBody>
      </p:sp>
    </p:spTree>
    <p:extLst>
      <p:ext uri="{BB962C8B-B14F-4D97-AF65-F5344CB8AC3E}">
        <p14:creationId xmlns:p14="http://schemas.microsoft.com/office/powerpoint/2010/main" val="409860207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40255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782668"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3226220"/>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158040" y="620280"/>
            <a:ext cx="32259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1. Description des besoins ou objectifs</a:t>
            </a:r>
            <a:endParaRPr lang="fr-FR" sz="1200" b="0" strike="noStrike" spc="-1" dirty="0">
              <a:latin typeface="Arial"/>
            </a:endParaRPr>
          </a:p>
        </p:txBody>
      </p:sp>
      <p:sp>
        <p:nvSpPr>
          <p:cNvPr id="45" name="CustomShape 5"/>
          <p:cNvSpPr/>
          <p:nvPr/>
        </p:nvSpPr>
        <p:spPr>
          <a:xfrm>
            <a:off x="8324280" y="625320"/>
            <a:ext cx="3339720" cy="26939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3. Recensement des outils connexes développés en France ou ailleurs (</a:t>
            </a:r>
            <a:r>
              <a:rPr lang="fr-FR" sz="1200" b="0" strike="noStrike" spc="-1" dirty="0" err="1">
                <a:solidFill>
                  <a:srgbClr val="000000"/>
                </a:solidFill>
                <a:latin typeface="The Pyte Foundry - Prhyme"/>
                <a:ea typeface="The Pyte Foundry - Prhyme"/>
              </a:rPr>
              <a:t>bench</a:t>
            </a:r>
            <a:r>
              <a:rPr lang="fr-FR" sz="1200" b="0" strike="noStrike" spc="-1" dirty="0">
                <a:solidFill>
                  <a:srgbClr val="000000"/>
                </a:solidFill>
                <a:latin typeface="The Pyte Foundry - Prhyme"/>
                <a:ea typeface="The Pyte Foundry - Prhyme"/>
              </a:rPr>
              <a:t> </a:t>
            </a:r>
            <a:r>
              <a:rPr lang="fr-FR" sz="1200" b="0" strike="noStrike" spc="-1" dirty="0" err="1">
                <a:solidFill>
                  <a:srgbClr val="000000"/>
                </a:solidFill>
                <a:latin typeface="The Pyte Foundry - Prhyme"/>
                <a:ea typeface="The Pyte Foundry - Prhyme"/>
              </a:rPr>
              <a:t>marking</a:t>
            </a:r>
            <a:r>
              <a:rPr lang="fr-FR" sz="1200" b="0"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p:txBody>
      </p:sp>
      <p:sp>
        <p:nvSpPr>
          <p:cNvPr id="46" name="CustomShape 6"/>
          <p:cNvSpPr/>
          <p:nvPr/>
        </p:nvSpPr>
        <p:spPr>
          <a:xfrm>
            <a:off x="4366080" y="540036"/>
            <a:ext cx="3265920" cy="214340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2. Description du contexte et des parties </a:t>
            </a:r>
            <a:r>
              <a:rPr lang="fr-FR" sz="1200" b="0" strike="noStrike" spc="-1" dirty="0" smtClean="0">
                <a:solidFill>
                  <a:srgbClr val="000000"/>
                </a:solidFill>
                <a:latin typeface="The Pyte Foundry - Prhyme"/>
                <a:ea typeface="The Pyte Foundry - Prhyme"/>
              </a:rPr>
              <a:t>prenantes</a:t>
            </a: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err="1" smtClean="0">
                <a:latin typeface="Arial"/>
              </a:rPr>
              <a:t>Cerema</a:t>
            </a:r>
            <a:endParaRPr lang="fr-FR" sz="1200" spc="-1" dirty="0" smtClean="0">
              <a:latin typeface="Arial"/>
            </a:endParaRPr>
          </a:p>
          <a:p>
            <a:pPr marL="171450" indent="-171450">
              <a:lnSpc>
                <a:spcPct val="100000"/>
              </a:lnSpc>
              <a:buFont typeface="Arial" panose="020B0604020202020204" pitchFamily="34" charset="0"/>
              <a:buChar char="•"/>
            </a:pPr>
            <a:r>
              <a:rPr lang="fr-FR" sz="1200" b="0" strike="noStrike" spc="-1" dirty="0" smtClean="0">
                <a:latin typeface="Arial"/>
              </a:rPr>
              <a:t>Base DPE</a:t>
            </a:r>
          </a:p>
          <a:p>
            <a:pPr marL="171450" indent="-171450">
              <a:lnSpc>
                <a:spcPct val="100000"/>
              </a:lnSpc>
              <a:buFont typeface="Arial" panose="020B0604020202020204" pitchFamily="34" charset="0"/>
              <a:buChar char="•"/>
            </a:pPr>
            <a:r>
              <a:rPr lang="fr-FR" sz="1200" spc="-1" dirty="0" smtClean="0">
                <a:latin typeface="Arial"/>
              </a:rPr>
              <a:t>Gestionnaire réseau</a:t>
            </a:r>
          </a:p>
          <a:p>
            <a:pPr marL="171450" indent="-171450">
              <a:lnSpc>
                <a:spcPct val="100000"/>
              </a:lnSpc>
              <a:buFont typeface="Arial" panose="020B0604020202020204" pitchFamily="34" charset="0"/>
              <a:buChar char="•"/>
            </a:pPr>
            <a:r>
              <a:rPr lang="fr-FR" sz="1200" b="0" strike="noStrike" spc="-1" dirty="0" smtClean="0">
                <a:latin typeface="Arial"/>
              </a:rPr>
              <a:t>Bailleurs sociaux</a:t>
            </a:r>
          </a:p>
          <a:p>
            <a:pPr marL="171450" indent="-171450">
              <a:lnSpc>
                <a:spcPct val="100000"/>
              </a:lnSpc>
              <a:buFont typeface="Arial" panose="020B0604020202020204" pitchFamily="34" charset="0"/>
              <a:buChar char="•"/>
            </a:pPr>
            <a:r>
              <a:rPr lang="fr-FR" sz="1200" spc="-1" dirty="0" smtClean="0">
                <a:latin typeface="Arial"/>
              </a:rPr>
              <a:t>Architectes</a:t>
            </a:r>
          </a:p>
          <a:p>
            <a:pPr marL="171450" indent="-171450">
              <a:lnSpc>
                <a:spcPct val="100000"/>
              </a:lnSpc>
              <a:buFont typeface="Arial" panose="020B0604020202020204" pitchFamily="34" charset="0"/>
              <a:buChar char="•"/>
            </a:pPr>
            <a:r>
              <a:rPr lang="fr-FR" sz="1200" b="0" strike="noStrike" spc="-1" dirty="0" smtClean="0">
                <a:latin typeface="Arial"/>
              </a:rPr>
              <a:t>Fichier foncier</a:t>
            </a:r>
          </a:p>
          <a:p>
            <a:pPr marL="171450" indent="-171450">
              <a:lnSpc>
                <a:spcPct val="100000"/>
              </a:lnSpc>
              <a:buFont typeface="Arial" panose="020B0604020202020204" pitchFamily="34" charset="0"/>
              <a:buChar char="•"/>
            </a:pPr>
            <a:r>
              <a:rPr lang="fr-FR" sz="1200" spc="-1" dirty="0" smtClean="0">
                <a:latin typeface="Arial"/>
              </a:rPr>
              <a:t>Notaires</a:t>
            </a:r>
          </a:p>
          <a:p>
            <a:pPr marL="171450" indent="-171450">
              <a:lnSpc>
                <a:spcPct val="100000"/>
              </a:lnSpc>
              <a:buFont typeface="Arial" panose="020B0604020202020204" pitchFamily="34" charset="0"/>
              <a:buChar char="•"/>
            </a:pPr>
            <a:r>
              <a:rPr lang="fr-FR" sz="1200" b="0" strike="noStrike" spc="-1" dirty="0" smtClean="0">
                <a:latin typeface="Arial"/>
              </a:rPr>
              <a:t>Veille technologique =&gt; CSTB</a:t>
            </a:r>
          </a:p>
          <a:p>
            <a:pPr marL="171450" indent="-171450">
              <a:lnSpc>
                <a:spcPct val="100000"/>
              </a:lnSpc>
              <a:buFont typeface="Arial" panose="020B0604020202020204" pitchFamily="34" charset="0"/>
              <a:buChar char="•"/>
            </a:pPr>
            <a:endParaRPr lang="fr-FR" sz="1200" spc="-1" dirty="0">
              <a:latin typeface="Arial"/>
            </a:endParaRPr>
          </a:p>
          <a:p>
            <a:pPr marL="171450" indent="-171450">
              <a:lnSpc>
                <a:spcPct val="100000"/>
              </a:lnSpc>
              <a:buFont typeface="Arial" panose="020B0604020202020204" pitchFamily="34" charset="0"/>
              <a:buChar char="•"/>
            </a:pPr>
            <a:r>
              <a:rPr lang="fr-FR" sz="1200" b="0" strike="noStrike" spc="-1" dirty="0" smtClean="0">
                <a:latin typeface="Arial"/>
              </a:rPr>
              <a:t>Besoin d’une politique d’</a:t>
            </a:r>
            <a:r>
              <a:rPr lang="fr-FR" sz="1200" b="0" strike="noStrike" spc="-1" dirty="0" err="1" smtClean="0">
                <a:latin typeface="Arial"/>
              </a:rPr>
              <a:t>OpenData</a:t>
            </a:r>
            <a:endParaRPr lang="fr-FR" sz="1200" b="0" strike="noStrike" spc="-1" dirty="0">
              <a:latin typeface="Arial"/>
            </a:endParaRPr>
          </a:p>
        </p:txBody>
      </p:sp>
      <p:sp>
        <p:nvSpPr>
          <p:cNvPr id="47" name="CustomShape 7"/>
          <p:cNvSpPr/>
          <p:nvPr/>
        </p:nvSpPr>
        <p:spPr>
          <a:xfrm>
            <a:off x="148414" y="3538690"/>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Consommation énergétiques à la maille adresse</a:t>
            </a:r>
            <a:endParaRPr lang="fr-FR" sz="1200" b="0" strike="noStrike" spc="-1" dirty="0">
              <a:solidFill>
                <a:srgbClr val="000000"/>
              </a:solidFill>
              <a:latin typeface="The Pyte Foundry - Prhyme"/>
              <a:ea typeface="The Pyte Foundry - Prhyme"/>
            </a:endParaRPr>
          </a:p>
        </p:txBody>
      </p:sp>
      <p:sp>
        <p:nvSpPr>
          <p:cNvPr id="48" name="CustomShape 8"/>
          <p:cNvSpPr/>
          <p:nvPr/>
        </p:nvSpPr>
        <p:spPr>
          <a:xfrm>
            <a:off x="7901640" y="3381297"/>
            <a:ext cx="4027320" cy="39565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6. Les propositions </a:t>
            </a:r>
            <a:r>
              <a:rPr lang="fr-FR" sz="1200" b="1" strike="noStrike" spc="-1" dirty="0" smtClean="0">
                <a:solidFill>
                  <a:srgbClr val="000000"/>
                </a:solidFill>
                <a:latin typeface="The Pyte Foundry - Prhyme"/>
                <a:ea typeface="The Pyte Foundry - Prhyme"/>
              </a:rPr>
              <a:t>d’actions</a:t>
            </a:r>
          </a:p>
          <a:p>
            <a:pPr>
              <a:lnSpc>
                <a:spcPct val="100000"/>
              </a:lnSpc>
            </a:pPr>
            <a:endParaRPr lang="fr-FR" sz="1200" b="1"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Identifier les consommations rapportées aux m2</a:t>
            </a:r>
          </a:p>
          <a:p>
            <a:pPr>
              <a:lnSpc>
                <a:spcPct val="100000"/>
              </a:lnSpc>
            </a:pPr>
            <a:r>
              <a:rPr lang="fr-FR" sz="1200" spc="-1" dirty="0">
                <a:solidFill>
                  <a:srgbClr val="000000"/>
                </a:solidFill>
                <a:latin typeface="The Pyte Foundry - Prhyme"/>
              </a:rPr>
              <a:t>Enjeux OPENDATA gestionnaire de réseaux / foncier </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Estimation des travaux, dont leur coût </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 exploitation des, caractéristiques et données du </a:t>
            </a:r>
            <a:r>
              <a:rPr lang="fr-FR" sz="1200" b="1" spc="-1" dirty="0">
                <a:solidFill>
                  <a:srgbClr val="000000"/>
                </a:solidFill>
                <a:latin typeface="The Pyte Foundry - Prhyme"/>
              </a:rPr>
              <a:t>CEREMA </a:t>
            </a:r>
            <a:r>
              <a:rPr lang="fr-FR" sz="1200" spc="-1" dirty="0">
                <a:solidFill>
                  <a:srgbClr val="000000"/>
                </a:solidFill>
                <a:latin typeface="The Pyte Foundry - Prhyme"/>
              </a:rPr>
              <a:t>: âge, matériaux …pour élaborer un modèle estimatif de travaux adapté </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Enlever les biais d’usage par l’usage d’IOT et autre objets connectés de la maison</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Faire un lien avec les revenus des ménages occupant les logements ciblés, </a:t>
            </a:r>
            <a:r>
              <a:rPr lang="fr-FR" sz="1200" spc="-1" dirty="0" smtClean="0">
                <a:solidFill>
                  <a:srgbClr val="000000"/>
                </a:solidFill>
                <a:latin typeface="The Pyte Foundry - Prhyme"/>
              </a:rPr>
              <a:t>idéalement </a:t>
            </a:r>
            <a:r>
              <a:rPr lang="fr-FR" sz="1200" spc="-1" dirty="0">
                <a:solidFill>
                  <a:srgbClr val="000000"/>
                </a:solidFill>
                <a:latin typeface="The Pyte Foundry - Prhyme"/>
              </a:rPr>
              <a:t>à la maille </a:t>
            </a:r>
            <a:r>
              <a:rPr lang="fr-FR" sz="1200" spc="-1" dirty="0" smtClean="0">
                <a:solidFill>
                  <a:srgbClr val="000000"/>
                </a:solidFill>
                <a:latin typeface="The Pyte Foundry - Prhyme"/>
              </a:rPr>
              <a:t>logement</a:t>
            </a:r>
            <a:r>
              <a:rPr lang="fr-FR" sz="1200" spc="-1" dirty="0">
                <a:solidFill>
                  <a:srgbClr val="000000"/>
                </a:solidFill>
                <a:latin typeface="The Pyte Foundry - Prhyme"/>
              </a:rPr>
              <a:t>.</a:t>
            </a:r>
          </a:p>
          <a:p>
            <a:pPr>
              <a:lnSpc>
                <a:spcPct val="100000"/>
              </a:lnSpc>
            </a:pPr>
            <a:endParaRPr lang="fr-FR" sz="1200" b="1" strike="noStrike" spc="-1" dirty="0">
              <a:solidFill>
                <a:srgbClr val="000000"/>
              </a:solidFill>
              <a:latin typeface="The Pyte Foundry - Prhyme"/>
              <a:ea typeface="The Pyte Foundry - Prhyme"/>
            </a:endParaRPr>
          </a:p>
          <a:p>
            <a:pPr>
              <a:lnSpc>
                <a:spcPct val="100000"/>
              </a:lnSpc>
            </a:pPr>
            <a:endParaRPr lang="fr-FR" sz="1200" b="1" strike="noStrike" spc="-1" dirty="0">
              <a:solidFill>
                <a:srgbClr val="000000"/>
              </a:solidFill>
              <a:latin typeface="The Pyte Foundry - Prhyme"/>
              <a:ea typeface="The Pyte Foundry - Prhyme"/>
            </a:endParaRPr>
          </a:p>
        </p:txBody>
      </p:sp>
      <p:sp>
        <p:nvSpPr>
          <p:cNvPr id="49" name="CustomShape 9"/>
          <p:cNvSpPr/>
          <p:nvPr/>
        </p:nvSpPr>
        <p:spPr>
          <a:xfrm>
            <a:off x="158040" y="198073"/>
            <a:ext cx="11959748" cy="4526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smtClean="0">
                <a:solidFill>
                  <a:srgbClr val="000000"/>
                </a:solidFill>
                <a:latin typeface="Gotham Book"/>
                <a:ea typeface="Gotham Book"/>
              </a:rPr>
              <a:t>#</a:t>
            </a:r>
            <a:r>
              <a:rPr lang="fr-FR" sz="1200" b="1" spc="-1" dirty="0" err="1" smtClean="0">
                <a:solidFill>
                  <a:srgbClr val="000000"/>
                </a:solidFill>
                <a:latin typeface="Gotham Book"/>
                <a:ea typeface="Gotham Book"/>
              </a:rPr>
              <a:t>DataRenovationEnergetique</a:t>
            </a:r>
            <a:r>
              <a:rPr lang="fr-FR" sz="1200" b="1" spc="-1" dirty="0" smtClean="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atelier 3 : Identifier les logement dont la rénovation présenterait les meilleurs gains énergétiques</a:t>
            </a:r>
          </a:p>
          <a:p>
            <a:r>
              <a:rPr lang="fr-FR" sz="1200" b="1" spc="-1" dirty="0" smtClean="0">
                <a:solidFill>
                  <a:srgbClr val="000000"/>
                </a:solidFill>
                <a:latin typeface="Gotham Book"/>
                <a:ea typeface="Gotham Book"/>
              </a:rPr>
              <a:t>Participants </a:t>
            </a:r>
            <a:r>
              <a:rPr lang="fr-FR" sz="1200" b="1" spc="-1" dirty="0">
                <a:solidFill>
                  <a:srgbClr val="000000"/>
                </a:solidFill>
                <a:latin typeface="Gotham Book"/>
                <a:ea typeface="Gotham Book"/>
              </a:rPr>
              <a:t>: </a:t>
            </a:r>
            <a:r>
              <a:rPr lang="fr-FR" sz="1200" b="1" spc="-1" dirty="0" smtClean="0">
                <a:solidFill>
                  <a:srgbClr val="000000"/>
                </a:solidFill>
                <a:latin typeface="Gotham Book"/>
                <a:ea typeface="Gotham Book"/>
              </a:rPr>
              <a:t>Thomas GUERRAS (ELAN – France), Vincent PAVARD (DRIEA), Marie HECKMANN (MTES)</a:t>
            </a:r>
            <a:endParaRPr lang="fr-FR" sz="1200" spc="-1" dirty="0">
              <a:latin typeface="Arial"/>
            </a:endParaRPr>
          </a:p>
          <a:p>
            <a:pPr>
              <a:lnSpc>
                <a:spcPct val="100000"/>
              </a:lnSpc>
            </a:pPr>
            <a:endParaRPr lang="fr-FR" sz="1200" b="1" strike="noStrike" spc="-1" dirty="0" smtClean="0">
              <a:solidFill>
                <a:srgbClr val="000000"/>
              </a:solidFill>
              <a:latin typeface="Gotham Book"/>
              <a:ea typeface="Gotham Book"/>
            </a:endParaRPr>
          </a:p>
          <a:p>
            <a:pPr>
              <a:lnSpc>
                <a:spcPct val="100000"/>
              </a:lnSpc>
            </a:pPr>
            <a:r>
              <a:rPr lang="fr-FR" sz="1200" b="1" strike="noStrike" spc="-1" dirty="0" smtClean="0">
                <a:solidFill>
                  <a:srgbClr val="000000"/>
                </a:solidFill>
                <a:latin typeface="Gotham Book"/>
                <a:ea typeface="Gotham Book"/>
              </a:rPr>
              <a:t> </a:t>
            </a:r>
            <a:endParaRPr lang="fr-FR" sz="1200" b="0" strike="noStrike" spc="-1" dirty="0">
              <a:latin typeface="Arial"/>
            </a:endParaRPr>
          </a:p>
        </p:txBody>
      </p:sp>
      <p:sp>
        <p:nvSpPr>
          <p:cNvPr id="50" name="CustomShape 10"/>
          <p:cNvSpPr/>
          <p:nvPr/>
        </p:nvSpPr>
        <p:spPr>
          <a:xfrm>
            <a:off x="181174" y="915903"/>
            <a:ext cx="363096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spc="-1" dirty="0" smtClean="0">
                <a:latin typeface="Arial"/>
              </a:rPr>
              <a:t>Objectif d’avoir une cartographie à la maillage adresse du logement du potentiel de réduction de consommation d’énergie par rapport aux investissements réalisés </a:t>
            </a:r>
            <a:endParaRPr lang="fr-FR" sz="1100" b="0" strike="noStrike" spc="-1" dirty="0">
              <a:latin typeface="Arial"/>
            </a:endParaRPr>
          </a:p>
        </p:txBody>
      </p:sp>
      <p:sp>
        <p:nvSpPr>
          <p:cNvPr id="51" name="CustomShape 11"/>
          <p:cNvSpPr/>
          <p:nvPr/>
        </p:nvSpPr>
        <p:spPr>
          <a:xfrm>
            <a:off x="4148280" y="838690"/>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178660" y="201167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208056" y="3414529"/>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5. Les possibles et leurs contraintes</a:t>
            </a:r>
          </a:p>
          <a:p>
            <a:pPr>
              <a:lnSpc>
                <a:spcPct val="100000"/>
              </a:lnSpc>
            </a:pPr>
            <a:endParaRPr lang="fr-FR" sz="1200" b="1" strike="noStrike" spc="-1" dirty="0">
              <a:solidFill>
                <a:srgbClr val="000000"/>
              </a:solidFill>
              <a:latin typeface="The Pyte Foundry - Prhyme"/>
              <a:ea typeface="The Pyte Foundry - Prhyme"/>
            </a:endParaRPr>
          </a:p>
        </p:txBody>
      </p:sp>
    </p:spTree>
    <p:extLst>
      <p:ext uri="{BB962C8B-B14F-4D97-AF65-F5344CB8AC3E}">
        <p14:creationId xmlns:p14="http://schemas.microsoft.com/office/powerpoint/2010/main" val="260268871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3974768" y="1231636"/>
            <a:ext cx="51112" cy="5626363"/>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flipH="1">
            <a:off x="7783028" y="1231636"/>
            <a:ext cx="28980" cy="5626364"/>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3032166"/>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0" y="1142512"/>
            <a:ext cx="32259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1. Description des besoins ou objectifs</a:t>
            </a:r>
            <a:endParaRPr lang="fr-FR" sz="1200" b="0" strike="noStrike" spc="-1" dirty="0">
              <a:latin typeface="Arial"/>
            </a:endParaRPr>
          </a:p>
        </p:txBody>
      </p:sp>
      <p:sp>
        <p:nvSpPr>
          <p:cNvPr id="45" name="CustomShape 5"/>
          <p:cNvSpPr/>
          <p:nvPr/>
        </p:nvSpPr>
        <p:spPr>
          <a:xfrm>
            <a:off x="8327528" y="1218613"/>
            <a:ext cx="3339720" cy="26939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3. Recensement des outils connexes développés en France ou ailleurs (</a:t>
            </a:r>
            <a:r>
              <a:rPr lang="fr-FR" sz="1200" b="0" strike="noStrike" spc="-1" dirty="0" err="1">
                <a:solidFill>
                  <a:srgbClr val="000000"/>
                </a:solidFill>
                <a:latin typeface="The Pyte Foundry - Prhyme"/>
                <a:ea typeface="The Pyte Foundry - Prhyme"/>
              </a:rPr>
              <a:t>bench</a:t>
            </a:r>
            <a:r>
              <a:rPr lang="fr-FR" sz="1200" b="0" strike="noStrike" spc="-1" dirty="0">
                <a:solidFill>
                  <a:srgbClr val="000000"/>
                </a:solidFill>
                <a:latin typeface="The Pyte Foundry - Prhyme"/>
                <a:ea typeface="The Pyte Foundry - Prhyme"/>
              </a:rPr>
              <a:t> </a:t>
            </a:r>
            <a:r>
              <a:rPr lang="fr-FR" sz="1200" b="0" strike="noStrike" spc="-1" dirty="0" err="1">
                <a:solidFill>
                  <a:srgbClr val="000000"/>
                </a:solidFill>
                <a:latin typeface="The Pyte Foundry - Prhyme"/>
                <a:ea typeface="The Pyte Foundry - Prhyme"/>
              </a:rPr>
              <a:t>marking</a:t>
            </a:r>
            <a:r>
              <a:rPr lang="fr-FR" sz="1200" b="0"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rPr>
              <a:t>CEREN (3000 ménages régulièrement suivis)</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Enquête TREMI de </a:t>
            </a:r>
            <a:r>
              <a:rPr lang="fr-FR" sz="1200" spc="-1" dirty="0" err="1">
                <a:solidFill>
                  <a:srgbClr val="000000"/>
                </a:solidFill>
                <a:latin typeface="The Pyte Foundry - Prhyme"/>
              </a:rPr>
              <a:t>l’Ademe</a:t>
            </a: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Enquête TREC à venir sur les copropriétés</a:t>
            </a:r>
            <a:endParaRPr lang="fr-FR" sz="1200" b="0" strike="noStrike" spc="-1" dirty="0">
              <a:latin typeface="Arial"/>
            </a:endParaRPr>
          </a:p>
        </p:txBody>
      </p:sp>
      <p:sp>
        <p:nvSpPr>
          <p:cNvPr id="46" name="CustomShape 6"/>
          <p:cNvSpPr/>
          <p:nvPr/>
        </p:nvSpPr>
        <p:spPr>
          <a:xfrm>
            <a:off x="4360226" y="1203566"/>
            <a:ext cx="3265920" cy="290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2. Description du contexte et des parties prenantes</a:t>
            </a:r>
          </a:p>
          <a:p>
            <a:pPr>
              <a:lnSpc>
                <a:spcPct val="100000"/>
              </a:lnSpc>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a:latin typeface="Arial"/>
              </a:rPr>
              <a:t>Bénéficiaires/consommateurs</a:t>
            </a:r>
          </a:p>
          <a:p>
            <a:pPr marL="171450" indent="-171450">
              <a:lnSpc>
                <a:spcPct val="100000"/>
              </a:lnSpc>
              <a:buFont typeface="Arial" panose="020B0604020202020204" pitchFamily="34" charset="0"/>
              <a:buChar char="•"/>
            </a:pPr>
            <a:r>
              <a:rPr lang="fr-FR" sz="1200" b="0" strike="noStrike" spc="-1" dirty="0">
                <a:latin typeface="Arial"/>
              </a:rPr>
              <a:t>Installateurs</a:t>
            </a:r>
          </a:p>
          <a:p>
            <a:pPr marL="171450" indent="-171450">
              <a:lnSpc>
                <a:spcPct val="100000"/>
              </a:lnSpc>
              <a:buFont typeface="Arial" panose="020B0604020202020204" pitchFamily="34" charset="0"/>
              <a:buChar char="•"/>
            </a:pPr>
            <a:r>
              <a:rPr lang="fr-FR" sz="1200" spc="-1" dirty="0">
                <a:latin typeface="Arial"/>
              </a:rPr>
              <a:t>Distributeurs d’énergie</a:t>
            </a:r>
          </a:p>
          <a:p>
            <a:pPr marL="171450" indent="-171450">
              <a:lnSpc>
                <a:spcPct val="100000"/>
              </a:lnSpc>
              <a:buFont typeface="Arial" panose="020B0604020202020204" pitchFamily="34" charset="0"/>
              <a:buChar char="•"/>
            </a:pPr>
            <a:r>
              <a:rPr lang="fr-FR" sz="1200" b="0" strike="noStrike" spc="-1" dirty="0">
                <a:latin typeface="Arial"/>
              </a:rPr>
              <a:t>Vend</a:t>
            </a:r>
            <a:r>
              <a:rPr lang="fr-FR" sz="1200" spc="-1" dirty="0">
                <a:latin typeface="Arial"/>
              </a:rPr>
              <a:t>eurs d’énergie</a:t>
            </a:r>
          </a:p>
          <a:p>
            <a:pPr marL="171450" indent="-171450">
              <a:lnSpc>
                <a:spcPct val="100000"/>
              </a:lnSpc>
              <a:buFont typeface="Arial" panose="020B0604020202020204" pitchFamily="34" charset="0"/>
              <a:buChar char="•"/>
            </a:pPr>
            <a:r>
              <a:rPr lang="fr-FR" sz="1200" b="0" strike="noStrike" spc="-1" dirty="0">
                <a:latin typeface="Arial"/>
              </a:rPr>
              <a:t>Tous intermédiaires du dispositif  CEE</a:t>
            </a:r>
          </a:p>
        </p:txBody>
      </p:sp>
      <p:sp>
        <p:nvSpPr>
          <p:cNvPr id="47" name="CustomShape 7"/>
          <p:cNvSpPr/>
          <p:nvPr/>
        </p:nvSpPr>
        <p:spPr>
          <a:xfrm>
            <a:off x="148414" y="3538690"/>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Data Emmy (CEE)</a:t>
            </a: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ea typeface="The Pyte Foundry - Prhyme"/>
              </a:rPr>
              <a:t>Compteurs intelligents</a:t>
            </a: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ea typeface="The Pyte Foundry - Prhyme"/>
              </a:rPr>
              <a:t>Enquêtes terrain</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Enquêtes dématérialisées</a:t>
            </a: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ea typeface="The Pyte Foundry - Prhyme"/>
              </a:rPr>
              <a:t>Data de la GTB individuelle ou collective et intelligence embarquée dans les équipements</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Savoir-faire/expérience des installateurs</a:t>
            </a:r>
            <a:r>
              <a:rPr lang="fr-FR" sz="1200" b="0" strike="noStrike" spc="-1" dirty="0">
                <a:solidFill>
                  <a:srgbClr val="000000"/>
                </a:solidFill>
                <a:latin typeface="The Pyte Foundry - Prhyme"/>
                <a:ea typeface="The Pyte Foundry - Prhyme"/>
              </a:rPr>
              <a:t> </a:t>
            </a:r>
            <a:endParaRPr lang="fr-FR" sz="1200" b="0" strike="noStrike" spc="-1" dirty="0">
              <a:latin typeface="Arial"/>
            </a:endParaRPr>
          </a:p>
        </p:txBody>
      </p:sp>
      <p:sp>
        <p:nvSpPr>
          <p:cNvPr id="48" name="CustomShape 8"/>
          <p:cNvSpPr/>
          <p:nvPr/>
        </p:nvSpPr>
        <p:spPr>
          <a:xfrm>
            <a:off x="7936122" y="3127156"/>
            <a:ext cx="4027320" cy="39565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6. Les propositions </a:t>
            </a:r>
            <a:r>
              <a:rPr lang="fr-FR" sz="1200" b="1" strike="noStrike" spc="-1" dirty="0" smtClean="0">
                <a:solidFill>
                  <a:srgbClr val="000000"/>
                </a:solidFill>
                <a:latin typeface="The Pyte Foundry - Prhyme"/>
                <a:ea typeface="The Pyte Foundry - Prhyme"/>
              </a:rPr>
              <a:t>d’actions</a:t>
            </a: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highlight>
                  <a:srgbClr val="FFFF00"/>
                </a:highlight>
                <a:latin typeface="The Pyte Foundry - Prhyme"/>
                <a:ea typeface="The Pyte Foundry - Prhyme"/>
              </a:rPr>
              <a:t>Un programme d’enquêtes terrain </a:t>
            </a:r>
            <a:r>
              <a:rPr lang="fr-FR" sz="1200" spc="-1" dirty="0">
                <a:solidFill>
                  <a:srgbClr val="000000"/>
                </a:solidFill>
                <a:latin typeface="The Pyte Foundry - Prhyme"/>
                <a:ea typeface="The Pyte Foundry - Prhyme"/>
              </a:rPr>
              <a:t>(4000/an sur plusieurs années) </a:t>
            </a:r>
            <a:r>
              <a:rPr lang="fr-FR" sz="1200" spc="-1" dirty="0" smtClean="0">
                <a:solidFill>
                  <a:srgbClr val="000000"/>
                </a:solidFill>
                <a:latin typeface="The Pyte Foundry - Prhyme"/>
                <a:ea typeface="The Pyte Foundry - Prhyme"/>
              </a:rPr>
              <a:t>pour </a:t>
            </a:r>
            <a:r>
              <a:rPr lang="fr-FR" sz="1200" spc="-1" dirty="0">
                <a:solidFill>
                  <a:srgbClr val="000000"/>
                </a:solidFill>
                <a:latin typeface="The Pyte Foundry - Prhyme"/>
                <a:ea typeface="The Pyte Foundry - Prhyme"/>
              </a:rPr>
              <a:t>prolonger l’évaluation des CEE conduite par l’ADEME en 2019, qui permettrait aussi d’embarquer des ménages sur une remontée régulière d’information de consommations, en synergie avec le CEREN. Un projet de programme CEE [ACDC : pour Amélioration Continue du Dispositif des Cee] a été soumis en ce sens à la DGEC par l’ATEE.</a:t>
            </a:r>
          </a:p>
          <a:p>
            <a:pPr marL="171450" indent="-171450">
              <a:lnSpc>
                <a:spcPct val="100000"/>
              </a:lnSpc>
              <a:buFont typeface="Arial" panose="020B0604020202020204" pitchFamily="34" charset="0"/>
              <a:buChar char="•"/>
            </a:pPr>
            <a:r>
              <a:rPr lang="fr-FR" sz="1200" b="0" strike="noStrike" spc="-1" dirty="0">
                <a:solidFill>
                  <a:srgbClr val="000000"/>
                </a:solidFill>
                <a:highlight>
                  <a:srgbClr val="FFFF00"/>
                </a:highlight>
                <a:latin typeface="The Pyte Foundry - Prhyme"/>
                <a:ea typeface="The Pyte Foundry - Prhyme"/>
              </a:rPr>
              <a:t>Utiliser les compteurs intelligents </a:t>
            </a:r>
            <a:r>
              <a:rPr lang="fr-FR" sz="1200" b="0" strike="noStrike" spc="-1" dirty="0">
                <a:solidFill>
                  <a:srgbClr val="000000"/>
                </a:solidFill>
                <a:latin typeface="The Pyte Foundry - Prhyme"/>
                <a:ea typeface="The Pyte Foundry - Prhyme"/>
              </a:rPr>
              <a:t>et l’équipement des ménages en moyens de contrôle de consommation par usage) pour permettre </a:t>
            </a:r>
            <a:r>
              <a:rPr lang="fr-FR" sz="1200" b="0" strike="noStrike" spc="-1" dirty="0" smtClean="0">
                <a:solidFill>
                  <a:srgbClr val="000000"/>
                </a:solidFill>
                <a:latin typeface="The Pyte Foundry - Prhyme"/>
                <a:ea typeface="The Pyte Foundry - Prhyme"/>
              </a:rPr>
              <a:t>aux ménages </a:t>
            </a:r>
            <a:r>
              <a:rPr lang="fr-FR" sz="1200" b="0" strike="noStrike" spc="-1" dirty="0">
                <a:solidFill>
                  <a:srgbClr val="000000"/>
                </a:solidFill>
                <a:latin typeface="The Pyte Foundry - Prhyme"/>
                <a:ea typeface="The Pyte Foundry - Prhyme"/>
              </a:rPr>
              <a:t>de contrôler </a:t>
            </a:r>
            <a:r>
              <a:rPr lang="fr-FR" sz="1200" b="0" strike="noStrike" spc="-1" dirty="0" smtClean="0">
                <a:solidFill>
                  <a:srgbClr val="000000"/>
                </a:solidFill>
                <a:latin typeface="The Pyte Foundry - Prhyme"/>
                <a:ea typeface="The Pyte Foundry - Prhyme"/>
              </a:rPr>
              <a:t>leur </a:t>
            </a:r>
            <a:r>
              <a:rPr lang="fr-FR" sz="1200" b="0" strike="noStrike" spc="-1" dirty="0">
                <a:solidFill>
                  <a:srgbClr val="000000"/>
                </a:solidFill>
                <a:latin typeface="The Pyte Foundry - Prhyme"/>
                <a:ea typeface="The Pyte Foundry - Prhyme"/>
              </a:rPr>
              <a:t>consommation de façon globale et par usage, et aussi, sur base volontaire, permettre la remontée pour analyses de ces data. </a:t>
            </a:r>
            <a:r>
              <a:rPr lang="fr-FR" sz="1200" spc="-1" dirty="0">
                <a:solidFill>
                  <a:srgbClr val="000000"/>
                </a:solidFill>
                <a:latin typeface="The Pyte Foundry - Prhyme"/>
                <a:ea typeface="The Pyte Foundry - Prhyme"/>
              </a:rPr>
              <a:t>Quand une aide est distribuée une incitation particulière pourrait être donnée au ménage à cette occasion.</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Faire remonter des data sur l’efficacité énergétique des travaux réalisés par l’installateur, sur une base volontaire et incitative</a:t>
            </a:r>
          </a:p>
          <a:p>
            <a:pPr marL="171450" indent="-171450">
              <a:lnSpc>
                <a:spcPct val="100000"/>
              </a:lnSpc>
              <a:buFont typeface="Arial" panose="020B0604020202020204" pitchFamily="34" charset="0"/>
              <a:buChar char="•"/>
            </a:pPr>
            <a:endParaRPr lang="fr-FR" sz="1200" b="0" strike="noStrike" spc="-1" dirty="0">
              <a:solidFill>
                <a:srgbClr val="000000"/>
              </a:solidFill>
              <a:latin typeface="The Pyte Foundry - Prhyme"/>
              <a:ea typeface="The Pyte Foundry - Prhyme"/>
            </a:endParaRPr>
          </a:p>
          <a:p>
            <a:pPr>
              <a:lnSpc>
                <a:spcPct val="100000"/>
              </a:lnSpc>
            </a:pPr>
            <a:endParaRPr lang="fr-FR" sz="1200" b="0" strike="noStrike" spc="-1" dirty="0">
              <a:latin typeface="Arial"/>
            </a:endParaRPr>
          </a:p>
        </p:txBody>
      </p:sp>
      <p:sp>
        <p:nvSpPr>
          <p:cNvPr id="49" name="CustomShape 9"/>
          <p:cNvSpPr/>
          <p:nvPr/>
        </p:nvSpPr>
        <p:spPr>
          <a:xfrm>
            <a:off x="158040" y="198073"/>
            <a:ext cx="12033720" cy="10335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smtClean="0">
                <a:solidFill>
                  <a:srgbClr val="000000"/>
                </a:solidFill>
                <a:latin typeface="Gotham Book"/>
                <a:ea typeface="Gotham Book"/>
              </a:rPr>
              <a:t>#</a:t>
            </a:r>
            <a:r>
              <a:rPr lang="fr-FR" sz="1200" b="1" spc="-1" dirty="0" err="1" smtClean="0">
                <a:solidFill>
                  <a:srgbClr val="000000"/>
                </a:solidFill>
                <a:latin typeface="Gotham Book"/>
                <a:ea typeface="Gotham Book"/>
              </a:rPr>
              <a:t>DataRenovationEnergetique</a:t>
            </a:r>
            <a:r>
              <a:rPr lang="fr-FR" sz="1200" b="1" spc="-1" dirty="0" smtClean="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atelier4 : </a:t>
            </a:r>
            <a:r>
              <a:rPr lang="fr-FR" sz="1200" b="1" strike="noStrike" spc="-1" dirty="0">
                <a:solidFill>
                  <a:srgbClr val="000000"/>
                </a:solidFill>
                <a:latin typeface="Gotham Book"/>
                <a:ea typeface="Gotham Book"/>
              </a:rPr>
              <a:t>Evaluer l’efficacité des travaux </a:t>
            </a:r>
            <a:r>
              <a:rPr lang="fr-FR" sz="1200" b="1" strike="noStrike" spc="-1" dirty="0" smtClean="0">
                <a:solidFill>
                  <a:srgbClr val="000000"/>
                </a:solidFill>
                <a:latin typeface="Gotham Book"/>
                <a:ea typeface="Gotham Book"/>
              </a:rPr>
              <a:t>énergétique </a:t>
            </a:r>
            <a:r>
              <a:rPr lang="fr-FR" sz="1200" b="1" strike="noStrike" spc="-1" dirty="0">
                <a:solidFill>
                  <a:srgbClr val="000000"/>
                </a:solidFill>
                <a:latin typeface="Gotham Book"/>
                <a:ea typeface="Gotham Book"/>
              </a:rPr>
              <a:t>financés </a:t>
            </a:r>
            <a:r>
              <a:rPr lang="fr-FR" sz="1200" b="1" strike="noStrike" spc="-1" dirty="0" smtClean="0">
                <a:solidFill>
                  <a:srgbClr val="000000"/>
                </a:solidFill>
                <a:latin typeface="Gotham Book"/>
                <a:ea typeface="Gotham Book"/>
              </a:rPr>
              <a:t>/ réalisés avec des aides</a:t>
            </a:r>
          </a:p>
          <a:p>
            <a:r>
              <a:rPr lang="fr-FR" sz="1200" b="1" spc="-1" dirty="0" smtClean="0">
                <a:solidFill>
                  <a:srgbClr val="000000"/>
                </a:solidFill>
                <a:latin typeface="Gotham Book"/>
                <a:ea typeface="Gotham Book"/>
              </a:rPr>
              <a:t>Participants </a:t>
            </a:r>
            <a:r>
              <a:rPr lang="fr-FR" sz="1200" b="1" spc="-1" dirty="0">
                <a:solidFill>
                  <a:srgbClr val="000000"/>
                </a:solidFill>
                <a:latin typeface="Gotham Book"/>
                <a:ea typeface="Gotham Book"/>
              </a:rPr>
              <a:t>: Christian DECONNINCK, </a:t>
            </a:r>
            <a:r>
              <a:rPr lang="fr-FR" sz="1200" b="1" spc="-1" dirty="0" smtClean="0">
                <a:solidFill>
                  <a:srgbClr val="000000"/>
                </a:solidFill>
                <a:latin typeface="Gotham Book"/>
                <a:ea typeface="Gotham Book"/>
              </a:rPr>
              <a:t>Xavier KAUFFMANN, Philippe FOLLEFANT (MTES), Hugo GUILLAUME (FEDENE), Pierre-Antoine DEFFRENE (</a:t>
            </a:r>
            <a:r>
              <a:rPr lang="fr-FR" sz="1200" b="1" spc="-1" dirty="0" err="1" smtClean="0">
                <a:solidFill>
                  <a:srgbClr val="000000"/>
                </a:solidFill>
                <a:latin typeface="Gotham Book"/>
                <a:ea typeface="Gotham Book"/>
              </a:rPr>
              <a:t>GreenFlex</a:t>
            </a:r>
            <a:r>
              <a:rPr lang="fr-FR" sz="1200" b="1" spc="-1" dirty="0" smtClean="0">
                <a:solidFill>
                  <a:srgbClr val="000000"/>
                </a:solidFill>
                <a:latin typeface="Gotham Book"/>
                <a:ea typeface="Gotham Book"/>
              </a:rPr>
              <a:t>), Sonia BOULAABA (</a:t>
            </a:r>
            <a:r>
              <a:rPr lang="fr-FR" sz="1200" b="1" spc="-1" dirty="0" err="1" smtClean="0">
                <a:solidFill>
                  <a:srgbClr val="000000"/>
                </a:solidFill>
                <a:latin typeface="Gotham Book"/>
                <a:ea typeface="Gotham Book"/>
              </a:rPr>
              <a:t>Teksial</a:t>
            </a:r>
            <a:r>
              <a:rPr lang="fr-FR" sz="1200" b="1" spc="-1" dirty="0" smtClean="0">
                <a:solidFill>
                  <a:srgbClr val="000000"/>
                </a:solidFill>
                <a:latin typeface="Gotham Book"/>
                <a:ea typeface="Gotham Book"/>
              </a:rPr>
              <a:t>), Benoit LEBOT (IPEEC), François </a:t>
            </a:r>
            <a:r>
              <a:rPr lang="fr-FR" sz="1200" b="1" strike="noStrike" spc="-1" dirty="0" smtClean="0">
                <a:solidFill>
                  <a:srgbClr val="000000"/>
                </a:solidFill>
                <a:latin typeface="Gotham Book"/>
                <a:ea typeface="Gotham Book"/>
              </a:rPr>
              <a:t>LECOUVEY (CEREN), Jean-François Le Romancer (</a:t>
            </a:r>
            <a:r>
              <a:rPr lang="fr-FR" sz="1200" b="1" strike="noStrike" spc="-1" dirty="0" err="1" smtClean="0">
                <a:solidFill>
                  <a:srgbClr val="000000"/>
                </a:solidFill>
                <a:latin typeface="Gotham Book"/>
                <a:ea typeface="Gotham Book"/>
              </a:rPr>
              <a:t>Keynergie</a:t>
            </a:r>
            <a:r>
              <a:rPr lang="fr-FR" sz="1200" b="1" strike="noStrike" spc="-1" dirty="0" smtClean="0">
                <a:solidFill>
                  <a:srgbClr val="000000"/>
                </a:solidFill>
                <a:latin typeface="Gotham Book"/>
                <a:ea typeface="Gotham Book"/>
              </a:rPr>
              <a:t>), </a:t>
            </a:r>
            <a:r>
              <a:rPr lang="fr-FR" sz="1200" b="1" strike="noStrike" spc="-1" dirty="0" err="1" smtClean="0">
                <a:solidFill>
                  <a:srgbClr val="000000"/>
                </a:solidFill>
                <a:latin typeface="Gotham Book"/>
                <a:ea typeface="Gotham Book"/>
              </a:rPr>
              <a:t>Eric</a:t>
            </a:r>
            <a:r>
              <a:rPr lang="fr-FR" sz="1200" b="1" strike="noStrike" spc="-1" dirty="0" smtClean="0">
                <a:solidFill>
                  <a:srgbClr val="000000"/>
                </a:solidFill>
                <a:latin typeface="Gotham Book"/>
                <a:ea typeface="Gotham Book"/>
              </a:rPr>
              <a:t> QUINTON (FFB), </a:t>
            </a:r>
            <a:r>
              <a:rPr lang="fr-FR" sz="1200" b="1" strike="noStrike" spc="-1" dirty="0" err="1" smtClean="0">
                <a:solidFill>
                  <a:srgbClr val="000000"/>
                </a:solidFill>
                <a:latin typeface="Gotham Book"/>
                <a:ea typeface="Gotham Book"/>
              </a:rPr>
              <a:t>Franoise</a:t>
            </a:r>
            <a:r>
              <a:rPr lang="fr-FR" sz="1200" b="1" strike="noStrike" spc="-1" dirty="0" smtClean="0">
                <a:solidFill>
                  <a:srgbClr val="000000"/>
                </a:solidFill>
                <a:latin typeface="Gotham Book"/>
                <a:ea typeface="Gotham Book"/>
              </a:rPr>
              <a:t> DUPONT (</a:t>
            </a:r>
            <a:r>
              <a:rPr lang="fr-FR" sz="1200" b="1" strike="noStrike" spc="-1" dirty="0" err="1" smtClean="0">
                <a:solidFill>
                  <a:srgbClr val="000000"/>
                </a:solidFill>
                <a:latin typeface="Gotham Book"/>
                <a:ea typeface="Gotham Book"/>
              </a:rPr>
              <a:t>Ceren</a:t>
            </a:r>
            <a:r>
              <a:rPr lang="fr-FR" sz="1200" b="1" strike="noStrike" spc="-1" dirty="0" smtClean="0">
                <a:solidFill>
                  <a:srgbClr val="000000"/>
                </a:solidFill>
                <a:latin typeface="Gotham Book"/>
                <a:ea typeface="Gotham Book"/>
              </a:rPr>
              <a:t>), Thomas LEJEANIC (CGDD)</a:t>
            </a:r>
            <a:endParaRPr lang="fr-FR" sz="1200" b="0" strike="noStrike" spc="-1" dirty="0">
              <a:latin typeface="Arial"/>
            </a:endParaRPr>
          </a:p>
        </p:txBody>
      </p:sp>
      <p:sp>
        <p:nvSpPr>
          <p:cNvPr id="50" name="CustomShape 10"/>
          <p:cNvSpPr/>
          <p:nvPr/>
        </p:nvSpPr>
        <p:spPr>
          <a:xfrm>
            <a:off x="148414" y="1524498"/>
            <a:ext cx="363096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pc="-1" dirty="0">
                <a:latin typeface="Arial"/>
              </a:rPr>
              <a:t>Mesurer l’efficacité des travaux d’efficacité énergétique</a:t>
            </a:r>
            <a:endParaRPr lang="fr-FR" sz="1800" b="0" strike="noStrike" spc="-1" dirty="0">
              <a:latin typeface="Arial"/>
            </a:endParaRPr>
          </a:p>
        </p:txBody>
      </p:sp>
      <p:sp>
        <p:nvSpPr>
          <p:cNvPr id="51" name="CustomShape 11"/>
          <p:cNvSpPr/>
          <p:nvPr/>
        </p:nvSpPr>
        <p:spPr>
          <a:xfrm>
            <a:off x="4148280" y="838690"/>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
        <p:nvSpPr>
          <p:cNvPr id="52" name="CustomShape 12"/>
          <p:cNvSpPr/>
          <p:nvPr/>
        </p:nvSpPr>
        <p:spPr>
          <a:xfrm>
            <a:off x="8209800" y="110412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186448" y="3167990"/>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5. Les possibles et leurs contraintes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rPr>
              <a:t>Contraintes de </a:t>
            </a:r>
            <a:r>
              <a:rPr lang="fr-FR" sz="1200" b="0" strike="noStrike" spc="-1" dirty="0" smtClean="0">
                <a:solidFill>
                  <a:srgbClr val="000000"/>
                </a:solidFill>
                <a:latin typeface="The Pyte Foundry - Prhyme"/>
              </a:rPr>
              <a:t>coûts des enquêtes</a:t>
            </a:r>
            <a:endParaRPr lang="fr-FR" sz="1200" b="0" strike="noStrike"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Contrainte en ressources humaines (dispo/compétence)</a:t>
            </a: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rPr>
              <a:t>Crainte de </a:t>
            </a:r>
            <a:r>
              <a:rPr lang="fr-FR" sz="1200" spc="-1" dirty="0">
                <a:solidFill>
                  <a:srgbClr val="000000"/>
                </a:solidFill>
                <a:latin typeface="The Pyte Foundry - Prhyme"/>
              </a:rPr>
              <a:t>fournir des informations de la part des bénéficiaires/consommateurs et de la part des installateurs</a:t>
            </a:r>
          </a:p>
          <a:p>
            <a:pPr marL="171450" indent="-171450">
              <a:lnSpc>
                <a:spcPct val="100000"/>
              </a:lnSpc>
              <a:buFont typeface="Arial" panose="020B0604020202020204" pitchFamily="34" charset="0"/>
              <a:buChar char="•"/>
            </a:pPr>
            <a:r>
              <a:rPr lang="fr-FR" sz="1200" b="0" strike="noStrike" spc="-1" dirty="0">
                <a:solidFill>
                  <a:srgbClr val="000000"/>
                </a:solidFill>
                <a:latin typeface="The Pyte Foundry - Prhyme"/>
              </a:rPr>
              <a:t>RGPD</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rPr>
              <a:t>Biais au fait que ceux qui remontent le plus facilement des data sont plutôt les bons élèves, pas forcément représentatif</a:t>
            </a:r>
            <a:endParaRPr lang="fr-FR" sz="1200" b="0" strike="noStrike" spc="-1" dirty="0">
              <a:latin typeface="Arial"/>
            </a:endParaRPr>
          </a:p>
        </p:txBody>
      </p:sp>
    </p:spTree>
    <p:extLst>
      <p:ext uri="{BB962C8B-B14F-4D97-AF65-F5344CB8AC3E}">
        <p14:creationId xmlns:p14="http://schemas.microsoft.com/office/powerpoint/2010/main" val="100682216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40255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782668"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3313201"/>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326527" y="797177"/>
            <a:ext cx="3225960" cy="21658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8600">
              <a:lnSpc>
                <a:spcPct val="100000"/>
              </a:lnSpc>
              <a:buAutoNum type="arabicPeriod"/>
            </a:pPr>
            <a:r>
              <a:rPr lang="fr-FR" sz="1200" b="1" strike="noStrike" spc="-1" dirty="0" smtClean="0">
                <a:solidFill>
                  <a:srgbClr val="000000"/>
                </a:solidFill>
                <a:latin typeface="The Pyte Foundry - Prhyme"/>
                <a:ea typeface="The Pyte Foundry - Prhyme"/>
              </a:rPr>
              <a:t>Description </a:t>
            </a:r>
            <a:r>
              <a:rPr lang="fr-FR" sz="1200" b="1" strike="noStrike" spc="-1" dirty="0">
                <a:solidFill>
                  <a:srgbClr val="000000"/>
                </a:solidFill>
                <a:latin typeface="The Pyte Foundry - Prhyme"/>
                <a:ea typeface="The Pyte Foundry - Prhyme"/>
              </a:rPr>
              <a:t>des besoins ou </a:t>
            </a:r>
            <a:r>
              <a:rPr lang="fr-FR" sz="1200" b="1" strike="noStrike" spc="-1" dirty="0" smtClean="0">
                <a:solidFill>
                  <a:srgbClr val="000000"/>
                </a:solidFill>
                <a:latin typeface="The Pyte Foundry - Prhyme"/>
                <a:ea typeface="The Pyte Foundry - Prhyme"/>
              </a:rPr>
              <a:t>objectifs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Evaluer l’efficacité énergétique des travaux de rénovation (secteur bâtiment responsable de ¼ des émissions GES)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Objectif de 500 000 à 700 0000 logements/an à rénover</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5 milliard d’euros par an d’argent public pour atteindre cet objectif</a:t>
            </a:r>
          </a:p>
          <a:p>
            <a:pPr marL="171450" indent="-171450">
              <a:lnSpc>
                <a:spcPct val="100000"/>
              </a:lnSpc>
              <a:buFont typeface="Arial" panose="020B0604020202020204" pitchFamily="34" charset="0"/>
              <a:buChar char="•"/>
            </a:pPr>
            <a:endParaRPr lang="fr-FR" sz="1200"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endParaRPr lang="fr-FR" sz="1200" spc="-1" dirty="0">
              <a:solidFill>
                <a:srgbClr val="000000"/>
              </a:solidFill>
              <a:latin typeface="The Pyte Foundry - Prhyme"/>
              <a:ea typeface="The Pyte Foundry - Prhyme"/>
            </a:endParaRPr>
          </a:p>
          <a:p>
            <a:pPr>
              <a:lnSpc>
                <a:spcPct val="100000"/>
              </a:lnSpc>
            </a:pPr>
            <a:endParaRPr lang="fr-FR" sz="1200" b="0" strike="noStrike" spc="-1" dirty="0">
              <a:latin typeface="Arial"/>
            </a:endParaRPr>
          </a:p>
        </p:txBody>
      </p:sp>
      <p:sp>
        <p:nvSpPr>
          <p:cNvPr id="45" name="CustomShape 5"/>
          <p:cNvSpPr/>
          <p:nvPr/>
        </p:nvSpPr>
        <p:spPr>
          <a:xfrm>
            <a:off x="8355420" y="797178"/>
            <a:ext cx="3339720" cy="26939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3. Recensement des outils connexes développés en France ou ailleurs (</a:t>
            </a:r>
            <a:r>
              <a:rPr lang="fr-FR" sz="1200" b="1" strike="noStrike" spc="-1" dirty="0" err="1">
                <a:solidFill>
                  <a:srgbClr val="000000"/>
                </a:solidFill>
                <a:latin typeface="The Pyte Foundry - Prhyme"/>
                <a:ea typeface="The Pyte Foundry - Prhyme"/>
              </a:rPr>
              <a:t>bench</a:t>
            </a:r>
            <a:r>
              <a:rPr lang="fr-FR" sz="1200" b="1" strike="noStrike" spc="-1" dirty="0">
                <a:solidFill>
                  <a:srgbClr val="000000"/>
                </a:solidFill>
                <a:latin typeface="The Pyte Foundry - Prhyme"/>
                <a:ea typeface="The Pyte Foundry - Prhyme"/>
              </a:rPr>
              <a:t> </a:t>
            </a:r>
            <a:r>
              <a:rPr lang="fr-FR" sz="1200" b="1" strike="noStrike" spc="-1" dirty="0" err="1">
                <a:solidFill>
                  <a:srgbClr val="000000"/>
                </a:solidFill>
                <a:latin typeface="The Pyte Foundry - Prhyme"/>
                <a:ea typeface="The Pyte Foundry - Prhyme"/>
              </a:rPr>
              <a:t>marking</a:t>
            </a:r>
            <a:r>
              <a:rPr lang="fr-FR" sz="1200" b="1"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p:txBody>
      </p:sp>
      <p:sp>
        <p:nvSpPr>
          <p:cNvPr id="46" name="CustomShape 6"/>
          <p:cNvSpPr/>
          <p:nvPr/>
        </p:nvSpPr>
        <p:spPr>
          <a:xfrm>
            <a:off x="4340258" y="797177"/>
            <a:ext cx="3265920" cy="251602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2. Description du contexte et des parties </a:t>
            </a:r>
            <a:r>
              <a:rPr lang="fr-FR" sz="1200" b="1" strike="noStrike" spc="-1" dirty="0" smtClean="0">
                <a:solidFill>
                  <a:srgbClr val="000000"/>
                </a:solidFill>
                <a:latin typeface="The Pyte Foundry - Prhyme"/>
                <a:ea typeface="The Pyte Foundry - Prhyme"/>
              </a:rPr>
              <a:t>prenantes</a:t>
            </a:r>
            <a:endParaRPr lang="fr-FR" sz="1200" spc="-1" dirty="0" smtClean="0">
              <a:solidFill>
                <a:srgbClr val="000000"/>
              </a:solidFill>
              <a:latin typeface="The Pyte Foundry - Prhyme"/>
            </a:endParaRPr>
          </a:p>
          <a:p>
            <a:pPr>
              <a:lnSpc>
                <a:spcPct val="100000"/>
              </a:lnSpc>
            </a:pPr>
            <a:endParaRPr lang="fr-FR" sz="1200" spc="-1" dirty="0">
              <a:solidFill>
                <a:srgbClr val="000000"/>
              </a:solidFill>
              <a:latin typeface="The Pyte Foundry - Prhyme"/>
            </a:endParaRPr>
          </a:p>
          <a:p>
            <a:pPr marL="171450" indent="-171450">
              <a:buFont typeface="Arial" panose="020B0604020202020204" pitchFamily="34" charset="0"/>
              <a:buChar char="•"/>
            </a:pPr>
            <a:r>
              <a:rPr lang="fr-FR" sz="1200" spc="-1" dirty="0" smtClean="0">
                <a:solidFill>
                  <a:srgbClr val="000000"/>
                </a:solidFill>
                <a:latin typeface="The Pyte Foundry - Prhyme"/>
              </a:rPr>
              <a:t>Défaut des DPE f</a:t>
            </a:r>
            <a:r>
              <a:rPr lang="fr-FR" sz="1200" spc="-1" dirty="0" smtClean="0">
                <a:solidFill>
                  <a:srgbClr val="000000"/>
                </a:solidFill>
                <a:latin typeface="The Pyte Foundry - Prhyme"/>
                <a:ea typeface="The Pyte Foundry - Prhyme"/>
              </a:rPr>
              <a:t>iabilisé </a:t>
            </a:r>
            <a:r>
              <a:rPr lang="fr-FR" sz="1200" spc="-1" dirty="0">
                <a:solidFill>
                  <a:srgbClr val="000000"/>
                </a:solidFill>
                <a:latin typeface="The Pyte Foundry - Prhyme"/>
                <a:ea typeface="The Pyte Foundry - Prhyme"/>
              </a:rPr>
              <a:t>suivi en continu, qui tienne compte de la performance </a:t>
            </a:r>
            <a:r>
              <a:rPr lang="fr-FR" sz="1200" spc="-1" dirty="0" smtClean="0">
                <a:solidFill>
                  <a:srgbClr val="000000"/>
                </a:solidFill>
                <a:latin typeface="The Pyte Foundry - Prhyme"/>
                <a:ea typeface="The Pyte Foundry - Prhyme"/>
              </a:rPr>
              <a:t>d’usage</a:t>
            </a:r>
            <a:endParaRPr lang="fr-FR" sz="1200" spc="-1" dirty="0" smtClean="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Problème d’agrégation des données </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Multiplicité des mécanismes (subventions, TVA, CEE…)</a:t>
            </a: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Lisibilité es mécanismes : il existe des bons instruments financiers (prêt attaché au bâtiment)</a:t>
            </a:r>
          </a:p>
        </p:txBody>
      </p:sp>
      <p:sp>
        <p:nvSpPr>
          <p:cNvPr id="47" name="CustomShape 7"/>
          <p:cNvSpPr/>
          <p:nvPr/>
        </p:nvSpPr>
        <p:spPr>
          <a:xfrm>
            <a:off x="353325" y="3871072"/>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Données du bâtiments (surfaces, exposition…)</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Consommation énergétique </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Données météorologiques </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Données d’usage (TOC pour le chauffage, données sociologiques)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Actions d’amélioration, coûts du financement reçu, parties prenantes</a:t>
            </a:r>
          </a:p>
          <a:p>
            <a:pPr marL="171450" indent="-171450">
              <a:lnSpc>
                <a:spcPct val="100000"/>
              </a:lnSpc>
              <a:buFont typeface="Arial" panose="020B0604020202020204" pitchFamily="34" charset="0"/>
              <a:buChar char="•"/>
            </a:pPr>
            <a:endParaRPr lang="fr-FR" sz="1200" b="0" strike="noStrike" spc="-1" dirty="0">
              <a:solidFill>
                <a:srgbClr val="000000"/>
              </a:solidFill>
              <a:latin typeface="The Pyte Foundry - Prhyme"/>
            </a:endParaRPr>
          </a:p>
          <a:p>
            <a:pPr>
              <a:lnSpc>
                <a:spcPct val="100000"/>
              </a:lnSpc>
            </a:pPr>
            <a:r>
              <a:rPr lang="fr-FR" sz="1200" spc="-1" dirty="0" err="1" smtClean="0">
                <a:solidFill>
                  <a:srgbClr val="000000"/>
                </a:solidFill>
                <a:latin typeface="The Pyte Foundry - Prhyme"/>
              </a:rPr>
              <a:t>Fideli</a:t>
            </a:r>
            <a:r>
              <a:rPr lang="fr-FR" sz="1200" spc="-1" dirty="0" smtClean="0">
                <a:solidFill>
                  <a:srgbClr val="000000"/>
                </a:solidFill>
                <a:latin typeface="The Pyte Foundry - Prhyme"/>
              </a:rPr>
              <a:t> : fichier d’origine fiscale avec description du bâtiments </a:t>
            </a:r>
          </a:p>
          <a:p>
            <a:pPr>
              <a:lnSpc>
                <a:spcPct val="100000"/>
              </a:lnSpc>
            </a:pPr>
            <a:r>
              <a:rPr lang="fr-FR" sz="1200" b="0" strike="noStrike" spc="-1" dirty="0" smtClean="0">
                <a:solidFill>
                  <a:srgbClr val="000000"/>
                </a:solidFill>
                <a:latin typeface="The Pyte Foundry - Prhyme"/>
              </a:rPr>
              <a:t>RPLS : répertoire logements locatifs </a:t>
            </a:r>
            <a:endParaRPr lang="fr-FR" sz="1200" b="0" strike="noStrike" spc="-1" dirty="0">
              <a:latin typeface="Arial"/>
            </a:endParaRPr>
          </a:p>
        </p:txBody>
      </p:sp>
      <p:sp>
        <p:nvSpPr>
          <p:cNvPr id="48" name="CustomShape 8"/>
          <p:cNvSpPr/>
          <p:nvPr/>
        </p:nvSpPr>
        <p:spPr>
          <a:xfrm>
            <a:off x="7920555" y="3875420"/>
            <a:ext cx="4027320" cy="418359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6. Les propositions d’actions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DPE fiabilisé suivi en continu, qui tienne compte de la performance d’usage</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sym typeface="Wingdings" panose="05000000000000000000" pitchFamily="2" charset="2"/>
              </a:rPr>
              <a:t>Améliorer l’effort sur la production de données de qualité</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sym typeface="Wingdings" panose="05000000000000000000" pitchFamily="2" charset="2"/>
              </a:rPr>
              <a:t>Interroger la multiplicité des instruments financiers et voir ce qui se fait à l’étranger en la matière  (mobilisation d’autres acteurs, méthodes d’évaluation de la performance…)</a:t>
            </a:r>
            <a:endParaRPr lang="fr-FR" sz="1200" b="0" strike="noStrike" spc="-1" dirty="0">
              <a:solidFill>
                <a:srgbClr val="000000"/>
              </a:solidFill>
              <a:latin typeface="The Pyte Foundry - Prhyme"/>
              <a:ea typeface="The Pyte Foundry - Prhyme"/>
            </a:endParaRPr>
          </a:p>
          <a:p>
            <a:pPr>
              <a:lnSpc>
                <a:spcPct val="100000"/>
              </a:lnSpc>
            </a:pPr>
            <a:endParaRPr lang="fr-FR" sz="1200" b="0" strike="noStrike" spc="-1" dirty="0">
              <a:latin typeface="Arial"/>
            </a:endParaRPr>
          </a:p>
        </p:txBody>
      </p:sp>
      <p:sp>
        <p:nvSpPr>
          <p:cNvPr id="49" name="CustomShape 9"/>
          <p:cNvSpPr/>
          <p:nvPr/>
        </p:nvSpPr>
        <p:spPr>
          <a:xfrm>
            <a:off x="221540" y="198073"/>
            <a:ext cx="10158777"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Gotham Book"/>
                <a:ea typeface="Gotham Book"/>
              </a:rPr>
              <a:t>Thématique </a:t>
            </a:r>
            <a:r>
              <a:rPr lang="fr-FR" sz="1200" b="1" strike="noStrike" spc="-1" dirty="0" smtClean="0">
                <a:solidFill>
                  <a:srgbClr val="000000"/>
                </a:solidFill>
                <a:latin typeface="Gotham Book"/>
                <a:ea typeface="Gotham Book"/>
              </a:rPr>
              <a:t>atelier 5 : Evaluation de l’efficacité des travaux de rénovation énergétique des bâtiments</a:t>
            </a:r>
          </a:p>
          <a:p>
            <a:r>
              <a:rPr lang="fr-FR" sz="1200" b="1" spc="-1" dirty="0" smtClean="0">
                <a:solidFill>
                  <a:srgbClr val="000000"/>
                </a:solidFill>
                <a:latin typeface="Gotham Book"/>
              </a:rPr>
              <a:t>Participants : </a:t>
            </a:r>
            <a:r>
              <a:rPr lang="fr-FR" sz="1200" b="1" spc="-1" dirty="0">
                <a:solidFill>
                  <a:srgbClr val="000000"/>
                </a:solidFill>
                <a:latin typeface="Gotham Book"/>
                <a:ea typeface="Gotham Book"/>
              </a:rPr>
              <a:t>Matthieu </a:t>
            </a:r>
            <a:r>
              <a:rPr lang="fr-FR" sz="1200" b="1" spc="-1" dirty="0" err="1">
                <a:solidFill>
                  <a:srgbClr val="000000"/>
                </a:solidFill>
                <a:latin typeface="Gotham Book"/>
                <a:ea typeface="Gotham Book"/>
              </a:rPr>
              <a:t>Anderhalt</a:t>
            </a:r>
            <a:r>
              <a:rPr lang="fr-FR" sz="1200" b="1" spc="-1" dirty="0">
                <a:solidFill>
                  <a:srgbClr val="000000"/>
                </a:solidFill>
                <a:latin typeface="Gotham Book"/>
                <a:ea typeface="Gotham Book"/>
              </a:rPr>
              <a:t> (</a:t>
            </a:r>
            <a:r>
              <a:rPr lang="fr-FR" sz="1200" b="1" spc="-1" dirty="0" err="1">
                <a:solidFill>
                  <a:srgbClr val="000000"/>
                </a:solidFill>
                <a:latin typeface="Gotham Book"/>
                <a:ea typeface="Gotham Book"/>
              </a:rPr>
              <a:t>Homeys</a:t>
            </a:r>
            <a:r>
              <a:rPr lang="fr-FR" sz="1200" b="1" spc="-1" dirty="0">
                <a:solidFill>
                  <a:srgbClr val="000000"/>
                </a:solidFill>
                <a:latin typeface="Gotham Book"/>
                <a:ea typeface="Gotham Book"/>
              </a:rPr>
              <a:t>), </a:t>
            </a:r>
            <a:r>
              <a:rPr lang="fr-FR" sz="1200" b="1" spc="-1" dirty="0" err="1" smtClean="0">
                <a:solidFill>
                  <a:srgbClr val="000000"/>
                </a:solidFill>
                <a:latin typeface="Gotham Book"/>
              </a:rPr>
              <a:t>Guilia</a:t>
            </a:r>
            <a:r>
              <a:rPr lang="fr-FR" sz="1200" b="1" spc="-1" dirty="0" smtClean="0">
                <a:solidFill>
                  <a:srgbClr val="000000"/>
                </a:solidFill>
                <a:latin typeface="Gotham Book"/>
              </a:rPr>
              <a:t> CAPUTO (</a:t>
            </a:r>
            <a:r>
              <a:rPr lang="fr-FR" sz="1200" b="1" spc="-1" dirty="0" err="1" smtClean="0">
                <a:solidFill>
                  <a:srgbClr val="000000"/>
                </a:solidFill>
                <a:latin typeface="Gotham Book"/>
              </a:rPr>
              <a:t>Deepki</a:t>
            </a:r>
            <a:r>
              <a:rPr lang="fr-FR" sz="1200" b="1" spc="-1" dirty="0" smtClean="0">
                <a:solidFill>
                  <a:srgbClr val="000000"/>
                </a:solidFill>
                <a:latin typeface="Gotham Book"/>
              </a:rPr>
              <a:t>), Antoine HERMAN (</a:t>
            </a:r>
            <a:r>
              <a:rPr lang="fr-FR" sz="1200" b="1" spc="-1" dirty="0" err="1" smtClean="0">
                <a:solidFill>
                  <a:srgbClr val="000000"/>
                </a:solidFill>
                <a:latin typeface="Gotham Book"/>
              </a:rPr>
              <a:t>Cerema</a:t>
            </a:r>
            <a:r>
              <a:rPr lang="fr-FR" sz="1200" b="1" spc="-1" dirty="0" smtClean="0">
                <a:solidFill>
                  <a:srgbClr val="000000"/>
                </a:solidFill>
                <a:latin typeface="Gotham Book"/>
              </a:rPr>
              <a:t>), Louis BONDAZ (</a:t>
            </a:r>
            <a:r>
              <a:rPr lang="fr-FR" sz="1200" b="1" spc="-1" dirty="0" err="1" smtClean="0">
                <a:solidFill>
                  <a:srgbClr val="000000"/>
                </a:solidFill>
                <a:latin typeface="Gotham Book"/>
              </a:rPr>
              <a:t>Geosophy</a:t>
            </a:r>
            <a:r>
              <a:rPr lang="fr-FR" sz="1200" b="1" spc="-1" dirty="0" smtClean="0">
                <a:solidFill>
                  <a:srgbClr val="000000"/>
                </a:solidFill>
                <a:latin typeface="Gotham Book"/>
              </a:rPr>
              <a:t>), Emmanuel FERNADEZ (ENERGIE DEMAIN), Olivia SALVAZET (Ademe), </a:t>
            </a:r>
            <a:r>
              <a:rPr lang="fr-FR" sz="1200" spc="-1" dirty="0">
                <a:solidFill>
                  <a:srgbClr val="000000"/>
                </a:solidFill>
                <a:latin typeface="The Pyte Foundry - Prhyme"/>
              </a:rPr>
              <a:t>Bruno VERMONT (DDTL 76)</a:t>
            </a:r>
          </a:p>
          <a:p>
            <a:pPr>
              <a:lnSpc>
                <a:spcPct val="100000"/>
              </a:lnSpc>
            </a:pPr>
            <a:endParaRPr lang="fr-FR" sz="1200" b="0" strike="noStrike" spc="-1" dirty="0">
              <a:latin typeface="Arial"/>
            </a:endParaRPr>
          </a:p>
        </p:txBody>
      </p:sp>
      <p:sp>
        <p:nvSpPr>
          <p:cNvPr id="51" name="CustomShape 11"/>
          <p:cNvSpPr/>
          <p:nvPr/>
        </p:nvSpPr>
        <p:spPr>
          <a:xfrm>
            <a:off x="4148280" y="838690"/>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209800" y="110412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297680" y="3871792"/>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5. Les possibles et leurs contraintes</a:t>
            </a:r>
          </a:p>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r>
              <a:rPr lang="fr-FR" sz="1200" spc="-1" dirty="0" smtClean="0">
                <a:solidFill>
                  <a:srgbClr val="000000"/>
                </a:solidFill>
                <a:latin typeface="The Pyte Foundry - Prhyme"/>
                <a:ea typeface="The Pyte Foundry - Prhyme"/>
              </a:rPr>
              <a:t>Numérisation </a:t>
            </a:r>
          </a:p>
          <a:p>
            <a:pPr>
              <a:lnSpc>
                <a:spcPct val="100000"/>
              </a:lnSpc>
            </a:pPr>
            <a:r>
              <a:rPr lang="fr-FR" sz="1200" strike="noStrike" spc="-1" dirty="0" smtClean="0">
                <a:solidFill>
                  <a:srgbClr val="000000"/>
                </a:solidFill>
                <a:latin typeface="The Pyte Foundry - Prhyme"/>
                <a:ea typeface="The Pyte Foundry - Prhyme"/>
              </a:rPr>
              <a:t>Réaliser la jointure du point de : adresse/</a:t>
            </a:r>
            <a:r>
              <a:rPr lang="fr-FR" sz="1200" strike="noStrike" spc="-1" dirty="0" err="1" smtClean="0">
                <a:solidFill>
                  <a:srgbClr val="000000"/>
                </a:solidFill>
                <a:latin typeface="The Pyte Foundry - Prhyme"/>
                <a:ea typeface="The Pyte Foundry - Prhyme"/>
              </a:rPr>
              <a:t>Pdl</a:t>
            </a:r>
            <a:endParaRPr lang="fr-FR" sz="1200" strike="noStrike" spc="-1" dirty="0" smtClean="0">
              <a:solidFill>
                <a:srgbClr val="000000"/>
              </a:solidFill>
              <a:latin typeface="The Pyte Foundry - Prhyme"/>
              <a:ea typeface="The Pyte Foundry - Prhyme"/>
            </a:endParaRPr>
          </a:p>
          <a:p>
            <a:pPr>
              <a:lnSpc>
                <a:spcPct val="100000"/>
              </a:lnSpc>
            </a:pPr>
            <a:r>
              <a:rPr lang="fr-FR" sz="1200" spc="-1" dirty="0" smtClean="0">
                <a:solidFill>
                  <a:srgbClr val="000000"/>
                </a:solidFill>
                <a:latin typeface="The Pyte Foundry - Prhyme"/>
                <a:ea typeface="The Pyte Foundry - Prhyme"/>
              </a:rPr>
              <a:t>Problème d(agrégation des donnés</a:t>
            </a:r>
            <a:endParaRPr lang="fr-FR" sz="1200" strike="noStrike" spc="-1" dirty="0" smtClean="0">
              <a:solidFill>
                <a:srgbClr val="000000"/>
              </a:solidFill>
              <a:latin typeface="The Pyte Foundry - Prhyme"/>
              <a:ea typeface="The Pyte Foundry - Prhyme"/>
            </a:endParaRPr>
          </a:p>
          <a:p>
            <a:pPr>
              <a:lnSpc>
                <a:spcPct val="100000"/>
              </a:lnSpc>
            </a:pPr>
            <a:endParaRPr lang="fr-FR" sz="1200" spc="-1" dirty="0">
              <a:solidFill>
                <a:srgbClr val="000000"/>
              </a:solidFill>
              <a:latin typeface="The Pyte Foundry - Prhyme"/>
              <a:ea typeface="The Pyte Foundry - Prhyme"/>
            </a:endParaRPr>
          </a:p>
          <a:p>
            <a:pPr>
              <a:lnSpc>
                <a:spcPct val="100000"/>
              </a:lnSpc>
            </a:pPr>
            <a:r>
              <a:rPr lang="fr-FR" sz="1200" strike="noStrike" spc="-1" dirty="0" smtClean="0">
                <a:solidFill>
                  <a:srgbClr val="000000"/>
                </a:solidFill>
                <a:latin typeface="The Pyte Foundry - Prhyme"/>
                <a:ea typeface="The Pyte Foundry - Prhyme"/>
              </a:rPr>
              <a:t>Micro/macro : secret statistique et comportements individuels</a:t>
            </a:r>
          </a:p>
          <a:p>
            <a:pPr>
              <a:lnSpc>
                <a:spcPct val="100000"/>
              </a:lnSpc>
            </a:pPr>
            <a:endParaRPr lang="fr-FR" sz="1200" spc="-1" dirty="0">
              <a:solidFill>
                <a:srgbClr val="000000"/>
              </a:solidFill>
              <a:latin typeface="The Pyte Foundry - Prhyme"/>
              <a:ea typeface="The Pyte Foundry - Prhyme"/>
            </a:endParaRPr>
          </a:p>
          <a:p>
            <a:pPr>
              <a:lnSpc>
                <a:spcPct val="100000"/>
              </a:lnSpc>
            </a:pPr>
            <a:r>
              <a:rPr lang="fr-FR" sz="1200" strike="noStrike" spc="-1" dirty="0" smtClean="0">
                <a:solidFill>
                  <a:srgbClr val="000000"/>
                </a:solidFill>
                <a:latin typeface="The Pyte Foundry - Prhyme"/>
                <a:ea typeface="The Pyte Foundry - Prhyme"/>
              </a:rPr>
              <a:t>Multiplicité des instruments financiers rend </a:t>
            </a:r>
            <a:r>
              <a:rPr lang="fr-FR" sz="1200" strike="noStrike" spc="-1" dirty="0" err="1" smtClean="0">
                <a:solidFill>
                  <a:srgbClr val="000000"/>
                </a:solidFill>
                <a:latin typeface="The Pyte Foundry - Prhyme"/>
                <a:ea typeface="The Pyte Foundry - Prhyme"/>
              </a:rPr>
              <a:t>difficlle</a:t>
            </a:r>
            <a:r>
              <a:rPr lang="fr-FR" sz="1200" strike="noStrike" spc="-1" dirty="0" smtClean="0">
                <a:solidFill>
                  <a:srgbClr val="000000"/>
                </a:solidFill>
                <a:latin typeface="The Pyte Foundry - Prhyme"/>
                <a:ea typeface="The Pyte Foundry - Prhyme"/>
              </a:rPr>
              <a:t> la lisibilité et l’évaluation de l’efficacité des outils</a:t>
            </a:r>
          </a:p>
        </p:txBody>
      </p:sp>
    </p:spTree>
    <p:extLst>
      <p:ext uri="{BB962C8B-B14F-4D97-AF65-F5344CB8AC3E}">
        <p14:creationId xmlns:p14="http://schemas.microsoft.com/office/powerpoint/2010/main" val="263615379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3972780" y="832022"/>
            <a:ext cx="53100" cy="6025978"/>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820002" y="889172"/>
            <a:ext cx="11708" cy="6025978"/>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73972" y="3342799"/>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122760" y="943288"/>
            <a:ext cx="32259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1. Description des besoins ou objectifs</a:t>
            </a:r>
            <a:endParaRPr lang="fr-FR" sz="1200" b="0" strike="noStrike" spc="-1" dirty="0">
              <a:latin typeface="Arial"/>
            </a:endParaRPr>
          </a:p>
        </p:txBody>
      </p:sp>
      <p:sp>
        <p:nvSpPr>
          <p:cNvPr id="45" name="CustomShape 5"/>
          <p:cNvSpPr/>
          <p:nvPr/>
        </p:nvSpPr>
        <p:spPr>
          <a:xfrm>
            <a:off x="8074260" y="989697"/>
            <a:ext cx="3339720" cy="61359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3. Recensement des outils connexes développés en France ou ailleurs (</a:t>
            </a:r>
            <a:r>
              <a:rPr lang="fr-FR" sz="1200" b="0" strike="noStrike" spc="-1" dirty="0" err="1">
                <a:solidFill>
                  <a:srgbClr val="000000"/>
                </a:solidFill>
                <a:latin typeface="The Pyte Foundry - Prhyme"/>
                <a:ea typeface="The Pyte Foundry - Prhyme"/>
              </a:rPr>
              <a:t>bench</a:t>
            </a:r>
            <a:r>
              <a:rPr lang="fr-FR" sz="1200" b="0" strike="noStrike" spc="-1" dirty="0">
                <a:solidFill>
                  <a:srgbClr val="000000"/>
                </a:solidFill>
                <a:latin typeface="The Pyte Foundry - Prhyme"/>
                <a:ea typeface="The Pyte Foundry - Prhyme"/>
              </a:rPr>
              <a:t> </a:t>
            </a:r>
            <a:r>
              <a:rPr lang="fr-FR" sz="1200" b="0" strike="noStrike" spc="-1" dirty="0" err="1">
                <a:solidFill>
                  <a:srgbClr val="000000"/>
                </a:solidFill>
                <a:latin typeface="The Pyte Foundry - Prhyme"/>
                <a:ea typeface="The Pyte Foundry - Prhyme"/>
              </a:rPr>
              <a:t>marking</a:t>
            </a:r>
            <a:r>
              <a:rPr lang="fr-FR" sz="1200" b="0" strike="noStrike" spc="-1" dirty="0" smtClean="0">
                <a:solidFill>
                  <a:srgbClr val="000000"/>
                </a:solidFill>
                <a:latin typeface="The Pyte Foundry - Prhyme"/>
                <a:ea typeface="The Pyte Foundry - Prhyme"/>
              </a:rPr>
              <a:t>)</a:t>
            </a:r>
          </a:p>
          <a:p>
            <a:pPr>
              <a:lnSpc>
                <a:spcPct val="100000"/>
              </a:lnSpc>
            </a:pPr>
            <a:endParaRPr lang="fr-FR" sz="1200" b="0" strike="noStrike" spc="-1" dirty="0" smtClean="0">
              <a:solidFill>
                <a:srgbClr val="000000"/>
              </a:solidFill>
              <a:latin typeface="The Pyte Foundry - Prhyme"/>
              <a:ea typeface="The Pyte Foundry - Prhyme"/>
            </a:endParaRPr>
          </a:p>
          <a:p>
            <a:pPr marL="171450" indent="-171450">
              <a:lnSpc>
                <a:spcPct val="100000"/>
              </a:lnSpc>
              <a:buFontTx/>
              <a:buChar char="-"/>
            </a:pPr>
            <a:r>
              <a:rPr lang="fr-FR" sz="1200" spc="-1" dirty="0" smtClean="0">
                <a:solidFill>
                  <a:srgbClr val="000000"/>
                </a:solidFill>
                <a:latin typeface="The Pyte Foundry - Prhyme"/>
                <a:ea typeface="The Pyte Foundry - Prhyme"/>
              </a:rPr>
              <a:t>Startup qui analyse les outils web (Google Street </a:t>
            </a:r>
            <a:r>
              <a:rPr lang="fr-FR" sz="1200" spc="-1" dirty="0" err="1" smtClean="0">
                <a:solidFill>
                  <a:srgbClr val="000000"/>
                </a:solidFill>
                <a:latin typeface="The Pyte Foundry - Prhyme"/>
                <a:ea typeface="The Pyte Foundry - Prhyme"/>
              </a:rPr>
              <a:t>View</a:t>
            </a:r>
            <a:r>
              <a:rPr lang="fr-FR" sz="1200" spc="-1" dirty="0" smtClean="0">
                <a:solidFill>
                  <a:srgbClr val="000000"/>
                </a:solidFill>
                <a:latin typeface="The Pyte Foundry - Prhyme"/>
                <a:ea typeface="The Pyte Foundry - Prhyme"/>
              </a:rPr>
              <a:t>) pour déterminer le nombre de fenêtres</a:t>
            </a:r>
          </a:p>
          <a:p>
            <a:pPr marL="171450" indent="-171450">
              <a:lnSpc>
                <a:spcPct val="100000"/>
              </a:lnSpc>
              <a:buFontTx/>
              <a:buChar char="-"/>
            </a:pPr>
            <a:r>
              <a:rPr lang="fr-FR" sz="1200" b="0" strike="noStrike" spc="-1" dirty="0" err="1" smtClean="0">
                <a:solidFill>
                  <a:srgbClr val="000000"/>
                </a:solidFill>
                <a:latin typeface="The Pyte Foundry - Prhyme"/>
                <a:ea typeface="The Pyte Foundry - Prhyme"/>
              </a:rPr>
              <a:t>Casbâ</a:t>
            </a:r>
            <a:r>
              <a:rPr lang="fr-FR" sz="1200" b="0" strike="noStrike" spc="-1" dirty="0" smtClean="0">
                <a:solidFill>
                  <a:srgbClr val="000000"/>
                </a:solidFill>
                <a:latin typeface="The Pyte Foundry - Prhyme"/>
                <a:ea typeface="The Pyte Foundry - Prhyme"/>
              </a:rPr>
              <a:t> (</a:t>
            </a:r>
            <a:r>
              <a:rPr lang="fr-FR" sz="1200" dirty="0"/>
              <a:t>carnet numérique de suivi et d’entretien du logement d’Energies </a:t>
            </a:r>
            <a:r>
              <a:rPr lang="fr-FR" sz="1200" dirty="0" smtClean="0"/>
              <a:t>Demain) pour définir le </a:t>
            </a:r>
            <a:r>
              <a:rPr lang="fr-FR" sz="1200" dirty="0" err="1" smtClean="0"/>
              <a:t>grpgramme</a:t>
            </a:r>
            <a:r>
              <a:rPr lang="fr-FR" sz="1200" dirty="0" smtClean="0"/>
              <a:t> de travaux</a:t>
            </a:r>
          </a:p>
          <a:p>
            <a:pPr marL="171450" indent="-171450">
              <a:lnSpc>
                <a:spcPct val="100000"/>
              </a:lnSpc>
              <a:buFontTx/>
              <a:buChar char="-"/>
            </a:pPr>
            <a:r>
              <a:rPr lang="fr-FR" sz="1200" b="0" strike="noStrike" spc="-1" dirty="0" err="1" smtClean="0">
                <a:solidFill>
                  <a:srgbClr val="000000"/>
                </a:solidFill>
                <a:latin typeface="The Pyte Foundry - Prhyme"/>
                <a:ea typeface="The Pyte Foundry - Prhyme"/>
              </a:rPr>
              <a:t>Siterre</a:t>
            </a:r>
            <a:r>
              <a:rPr lang="fr-FR" sz="1200" b="0" strike="noStrike" spc="-1" dirty="0" smtClean="0">
                <a:solidFill>
                  <a:srgbClr val="000000"/>
                </a:solidFill>
                <a:latin typeface="The Pyte Foundry - Prhyme"/>
                <a:ea typeface="The Pyte Foundry - Prhyme"/>
              </a:rPr>
              <a:t> (repérage / ciblage,)</a:t>
            </a:r>
            <a:endParaRPr lang="fr-FR" sz="1200" b="0" strike="noStrike" spc="-1" dirty="0">
              <a:solidFill>
                <a:srgbClr val="000000"/>
              </a:solidFill>
              <a:latin typeface="The Pyte Foundry - Prhyme"/>
              <a:ea typeface="The Pyte Foundry - Prhyme"/>
            </a:endParaRPr>
          </a:p>
          <a:p>
            <a:pPr>
              <a:lnSpc>
                <a:spcPct val="100000"/>
              </a:lnSpc>
            </a:pPr>
            <a:endParaRPr lang="fr-FR" sz="1200" spc="-1" dirty="0">
              <a:solidFill>
                <a:srgbClr val="000000"/>
              </a:solidFill>
              <a:latin typeface="The Pyte Foundry - Prhyme"/>
            </a:endParaRPr>
          </a:p>
        </p:txBody>
      </p:sp>
      <p:sp>
        <p:nvSpPr>
          <p:cNvPr id="46" name="CustomShape 6"/>
          <p:cNvSpPr/>
          <p:nvPr/>
        </p:nvSpPr>
        <p:spPr>
          <a:xfrm>
            <a:off x="4186448" y="943288"/>
            <a:ext cx="3265920" cy="4032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2. Description du contexte et des parties prenantes</a:t>
            </a:r>
          </a:p>
          <a:p>
            <a:pPr>
              <a:lnSpc>
                <a:spcPct val="100000"/>
              </a:lnSpc>
            </a:pPr>
            <a:r>
              <a:rPr lang="fr-FR" sz="1200" spc="-1" dirty="0" smtClean="0">
                <a:solidFill>
                  <a:srgbClr val="000000"/>
                </a:solidFill>
                <a:latin typeface="The Pyte Foundry - Prhyme"/>
              </a:rPr>
              <a:t>Besoin de plus d’offre d’accompagnement </a:t>
            </a: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smtClean="0">
                <a:latin typeface="Arial"/>
              </a:rPr>
              <a:t>Audits économie d’énergie trop chers</a:t>
            </a:r>
          </a:p>
          <a:p>
            <a:pPr marL="171450" indent="-171450">
              <a:lnSpc>
                <a:spcPct val="100000"/>
              </a:lnSpc>
              <a:buFont typeface="Arial" panose="020B0604020202020204" pitchFamily="34" charset="0"/>
              <a:buChar char="•"/>
            </a:pPr>
            <a:r>
              <a:rPr lang="fr-FR" sz="1200" spc="-1" dirty="0" smtClean="0">
                <a:latin typeface="Arial"/>
              </a:rPr>
              <a:t>Conception du programme de travaux trop cher =&gt; nécessité de les planifier par hiérarchisation de ceux-ci</a:t>
            </a:r>
          </a:p>
          <a:p>
            <a:pPr marL="171450" indent="-171450">
              <a:lnSpc>
                <a:spcPct val="100000"/>
              </a:lnSpc>
              <a:buFont typeface="Arial" panose="020B0604020202020204" pitchFamily="34" charset="0"/>
              <a:buChar char="•"/>
            </a:pPr>
            <a:r>
              <a:rPr lang="fr-FR" sz="1200" spc="-1" dirty="0" smtClean="0">
                <a:latin typeface="Arial"/>
              </a:rPr>
              <a:t>BE (privé) / Architectes / conseillers (public) : Espaces </a:t>
            </a:r>
            <a:r>
              <a:rPr lang="fr-FR" sz="1200" spc="-1" dirty="0">
                <a:latin typeface="Arial"/>
              </a:rPr>
              <a:t>Info Energie (EIE), </a:t>
            </a:r>
            <a:r>
              <a:rPr lang="fr-FR" sz="1200" spc="-1" dirty="0" smtClean="0">
                <a:latin typeface="Arial"/>
              </a:rPr>
              <a:t>Plateformes </a:t>
            </a:r>
            <a:r>
              <a:rPr lang="fr-FR" sz="1200" spc="-1" dirty="0">
                <a:latin typeface="Arial"/>
              </a:rPr>
              <a:t>Territoriales de la Rénovation </a:t>
            </a:r>
            <a:r>
              <a:rPr lang="fr-FR" sz="1200" spc="-1" dirty="0" smtClean="0">
                <a:latin typeface="Arial"/>
              </a:rPr>
              <a:t>Énergétique (PTRE)</a:t>
            </a:r>
          </a:p>
          <a:p>
            <a:pPr marL="171450" indent="-171450">
              <a:lnSpc>
                <a:spcPct val="100000"/>
              </a:lnSpc>
              <a:buFont typeface="Arial" panose="020B0604020202020204" pitchFamily="34" charset="0"/>
              <a:buChar char="•"/>
            </a:pPr>
            <a:r>
              <a:rPr lang="fr-FR" sz="1200" spc="-1" dirty="0" smtClean="0">
                <a:latin typeface="Arial"/>
              </a:rPr>
              <a:t>particuliers</a:t>
            </a:r>
          </a:p>
          <a:p>
            <a:pPr marL="171450" indent="-171450">
              <a:lnSpc>
                <a:spcPct val="100000"/>
              </a:lnSpc>
              <a:buFont typeface="Arial" panose="020B0604020202020204" pitchFamily="34" charset="0"/>
              <a:buChar char="•"/>
            </a:pPr>
            <a:endParaRPr lang="fr-FR" sz="1200" b="0" strike="noStrike" spc="-1" dirty="0">
              <a:latin typeface="Arial"/>
            </a:endParaRPr>
          </a:p>
        </p:txBody>
      </p:sp>
      <p:sp>
        <p:nvSpPr>
          <p:cNvPr id="47" name="CustomShape 7"/>
          <p:cNvSpPr/>
          <p:nvPr/>
        </p:nvSpPr>
        <p:spPr>
          <a:xfrm>
            <a:off x="148414" y="3538690"/>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MAJIC (en </a:t>
            </a:r>
            <a:r>
              <a:rPr lang="fr-FR" sz="1200" spc="-1" dirty="0" err="1" smtClean="0">
                <a:solidFill>
                  <a:srgbClr val="000000"/>
                </a:solidFill>
                <a:latin typeface="The Pyte Foundry - Prhyme"/>
                <a:ea typeface="The Pyte Foundry - Prhyme"/>
              </a:rPr>
              <a:t>OpenData</a:t>
            </a:r>
            <a:r>
              <a:rPr lang="fr-FR" sz="1200" spc="-1" dirty="0" smtClean="0">
                <a:solidFill>
                  <a:srgbClr val="000000"/>
                </a:solidFill>
                <a:latin typeface="The Pyte Foundry - Prhyme"/>
                <a:ea typeface="The Pyte Foundry - Prhyme"/>
              </a:rPr>
              <a:t>)</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BD Topo</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CEE</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CITE</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Typologie construction</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Matériaux</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DPE</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Pente des </a:t>
            </a:r>
            <a:r>
              <a:rPr lang="fr-FR" sz="1200" b="0" strike="noStrike" spc="-1" dirty="0" err="1" smtClean="0">
                <a:solidFill>
                  <a:srgbClr val="000000"/>
                </a:solidFill>
                <a:latin typeface="The Pyte Foundry - Prhyme"/>
                <a:ea typeface="The Pyte Foundry - Prhyme"/>
              </a:rPr>
              <a:t>toitsnombre</a:t>
            </a:r>
            <a:r>
              <a:rPr lang="fr-FR" sz="1200" b="0" strike="noStrike" spc="-1" dirty="0" smtClean="0">
                <a:solidFill>
                  <a:srgbClr val="000000"/>
                </a:solidFill>
                <a:latin typeface="The Pyte Foundry - Prhyme"/>
                <a:ea typeface="The Pyte Foundry - Prhyme"/>
              </a:rPr>
              <a:t> de fenêtres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Energie de chauffage</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Gestes de travaux réalisés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Coût des gestes</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Coût des matériaux</a:t>
            </a:r>
          </a:p>
          <a:p>
            <a:pPr marL="171450" indent="-171450">
              <a:lnSpc>
                <a:spcPct val="100000"/>
              </a:lnSpc>
              <a:buFont typeface="Arial" panose="020B0604020202020204" pitchFamily="34" charset="0"/>
              <a:buChar char="•"/>
            </a:pPr>
            <a:r>
              <a:rPr lang="fr-FR" sz="1200" spc="-1" dirty="0" err="1" smtClean="0">
                <a:solidFill>
                  <a:srgbClr val="000000"/>
                </a:solidFill>
                <a:latin typeface="The Pyte Foundry - Prhyme"/>
                <a:ea typeface="The Pyte Foundry - Prhyme"/>
              </a:rPr>
              <a:t>Simul’Aides</a:t>
            </a:r>
            <a:endParaRPr lang="fr-FR" sz="1200" b="0" strike="noStrike" spc="-1" dirty="0">
              <a:solidFill>
                <a:srgbClr val="000000"/>
              </a:solidFill>
              <a:latin typeface="The Pyte Foundry - Prhyme"/>
              <a:ea typeface="The Pyte Foundry - Prhyme"/>
            </a:endParaRPr>
          </a:p>
        </p:txBody>
      </p:sp>
      <p:sp>
        <p:nvSpPr>
          <p:cNvPr id="48" name="CustomShape 8"/>
          <p:cNvSpPr/>
          <p:nvPr/>
        </p:nvSpPr>
        <p:spPr>
          <a:xfrm>
            <a:off x="8016698" y="3538690"/>
            <a:ext cx="4101090" cy="520437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smtClean="0">
                <a:solidFill>
                  <a:srgbClr val="000000"/>
                </a:solidFill>
                <a:latin typeface="The Pyte Foundry - Prhyme"/>
                <a:ea typeface="The Pyte Foundry - Prhyme"/>
              </a:rPr>
              <a:t>6</a:t>
            </a:r>
            <a:r>
              <a:rPr lang="fr-FR" sz="1200" b="1" strike="noStrike" spc="-1" dirty="0">
                <a:solidFill>
                  <a:srgbClr val="000000"/>
                </a:solidFill>
                <a:latin typeface="The Pyte Foundry - Prhyme"/>
                <a:ea typeface="The Pyte Foundry - Prhyme"/>
              </a:rPr>
              <a:t>. Les propositions d’actions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Faire un pré-audit (</a:t>
            </a:r>
            <a:r>
              <a:rPr lang="fr-FR" sz="1200" spc="-1" dirty="0" err="1" smtClean="0">
                <a:solidFill>
                  <a:srgbClr val="000000"/>
                </a:solidFill>
                <a:latin typeface="The Pyte Foundry - Prhyme"/>
                <a:ea typeface="The Pyte Foundry - Prhyme"/>
              </a:rPr>
              <a:t>Casbâ</a:t>
            </a:r>
            <a:r>
              <a:rPr lang="fr-FR" sz="1200" spc="-1" dirty="0" smtClean="0">
                <a:solidFill>
                  <a:srgbClr val="000000"/>
                </a:solidFill>
                <a:latin typeface="The Pyte Foundry - Prhyme"/>
                <a:ea typeface="The Pyte Foundry - Prhyme"/>
              </a:rPr>
              <a:t>) grâce à la donnée pour sensibiliser les ménages et leur donner envie de faire un audit global qui permettra un passage à l’acte de rénovation</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Diffuser la donnée pour sensibiliser </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Grâce aux données, définir des profils type (</a:t>
            </a:r>
            <a:r>
              <a:rPr lang="fr-FR" sz="1200" spc="-1" dirty="0" err="1" smtClean="0">
                <a:solidFill>
                  <a:srgbClr val="000000"/>
                </a:solidFill>
                <a:latin typeface="The Pyte Foundry - Prhyme"/>
                <a:ea typeface="The Pyte Foundry - Prhyme"/>
              </a:rPr>
              <a:t>personnaz</a:t>
            </a:r>
            <a:r>
              <a:rPr lang="fr-FR" sz="1200" spc="-1" dirty="0" smtClean="0">
                <a:solidFill>
                  <a:srgbClr val="000000"/>
                </a:solidFill>
                <a:latin typeface="The Pyte Foundry - Prhyme"/>
                <a:ea typeface="The Pyte Foundry - Prhyme"/>
              </a:rPr>
              <a:t>) pour adapter le discours et convaincre plus facilement et plus de ménages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Définir les besoins du client pour éviter les déchets, production de diagnostics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Expliquer le fonctionnement du bâtiment après les travaux</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S’aider de la donnée pour créer des outil qui faciliteront le travail d’accompagnement</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Enjeux de diffusion de la donnée soulignés</a:t>
            </a:r>
          </a:p>
        </p:txBody>
      </p:sp>
      <p:sp>
        <p:nvSpPr>
          <p:cNvPr id="49" name="CustomShape 9"/>
          <p:cNvSpPr/>
          <p:nvPr/>
        </p:nvSpPr>
        <p:spPr>
          <a:xfrm>
            <a:off x="158040" y="198072"/>
            <a:ext cx="11959748" cy="5960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smtClean="0">
                <a:solidFill>
                  <a:srgbClr val="000000"/>
                </a:solidFill>
                <a:latin typeface="Gotham Book"/>
                <a:ea typeface="Gotham Book"/>
              </a:rPr>
              <a:t>#</a:t>
            </a:r>
            <a:r>
              <a:rPr lang="fr-FR" sz="1200" b="1" spc="-1" dirty="0" err="1" smtClean="0">
                <a:solidFill>
                  <a:srgbClr val="000000"/>
                </a:solidFill>
                <a:latin typeface="Gotham Book"/>
                <a:ea typeface="Gotham Book"/>
              </a:rPr>
              <a:t>DataRenovationEnergetique</a:t>
            </a:r>
            <a:r>
              <a:rPr lang="fr-FR" sz="1200" b="1" spc="-1" dirty="0" smtClean="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atelier  6 : Améliorer l’offre de conseil aux particulier (par la data)</a:t>
            </a:r>
          </a:p>
          <a:p>
            <a:pPr>
              <a:lnSpc>
                <a:spcPct val="100000"/>
              </a:lnSpc>
            </a:pPr>
            <a:r>
              <a:rPr lang="fr-FR" sz="1200" b="1" spc="-1" dirty="0" smtClean="0">
                <a:solidFill>
                  <a:srgbClr val="000000"/>
                </a:solidFill>
                <a:latin typeface="Gotham Book"/>
              </a:rPr>
              <a:t>Participants : Thierry DASTARAC (CNAFC), Charlotte VINCENT GEMOT, Dimitri MOLLE (</a:t>
            </a:r>
            <a:r>
              <a:rPr lang="fr-FR" sz="1200" b="1" spc="-1" dirty="0" err="1" smtClean="0">
                <a:solidFill>
                  <a:srgbClr val="000000"/>
                </a:solidFill>
                <a:latin typeface="Gotham Book"/>
              </a:rPr>
              <a:t>Senova</a:t>
            </a:r>
            <a:r>
              <a:rPr lang="fr-FR" sz="1200" b="1" spc="-1" dirty="0">
                <a:solidFill>
                  <a:srgbClr val="000000"/>
                </a:solidFill>
                <a:latin typeface="Gotham Book"/>
              </a:rPr>
              <a:t>), Véronique GUTTO-BON (ARCHITECTES de la </a:t>
            </a:r>
            <a:r>
              <a:rPr lang="fr-FR" sz="1200" b="1" spc="-1" dirty="0" smtClean="0">
                <a:solidFill>
                  <a:srgbClr val="000000"/>
                </a:solidFill>
                <a:latin typeface="Gotham Book"/>
              </a:rPr>
              <a:t>RENOVATION)</a:t>
            </a:r>
            <a:endParaRPr lang="fr-FR" sz="1200" b="0" strike="noStrike" spc="-1" dirty="0">
              <a:latin typeface="Arial"/>
            </a:endParaRPr>
          </a:p>
        </p:txBody>
      </p:sp>
      <p:sp>
        <p:nvSpPr>
          <p:cNvPr id="50" name="CustomShape 10"/>
          <p:cNvSpPr/>
          <p:nvPr/>
        </p:nvSpPr>
        <p:spPr>
          <a:xfrm>
            <a:off x="145894" y="1238911"/>
            <a:ext cx="363096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spc="-1" dirty="0" smtClean="0">
                <a:latin typeface="Arial"/>
              </a:rPr>
              <a:t>Fournir des informations personnalisées sur :</a:t>
            </a:r>
          </a:p>
          <a:p>
            <a:pPr marL="171450" indent="-171450">
              <a:lnSpc>
                <a:spcPct val="100000"/>
              </a:lnSpc>
              <a:buFontTx/>
              <a:buChar char="-"/>
            </a:pPr>
            <a:r>
              <a:rPr lang="fr-FR" sz="1100" spc="-1" dirty="0" smtClean="0">
                <a:latin typeface="Arial"/>
              </a:rPr>
              <a:t>Les </a:t>
            </a:r>
            <a:r>
              <a:rPr lang="fr-FR" sz="1100" spc="-1" dirty="0">
                <a:latin typeface="Arial"/>
              </a:rPr>
              <a:t>d</a:t>
            </a:r>
            <a:r>
              <a:rPr lang="fr-FR" sz="1100" spc="-1" dirty="0" smtClean="0">
                <a:latin typeface="Arial"/>
              </a:rPr>
              <a:t>iagnostics (audits, scénarios de travaux…) </a:t>
            </a:r>
          </a:p>
          <a:p>
            <a:pPr marL="171450" indent="-171450">
              <a:lnSpc>
                <a:spcPct val="100000"/>
              </a:lnSpc>
              <a:buFontTx/>
              <a:buChar char="-"/>
            </a:pPr>
            <a:r>
              <a:rPr lang="fr-FR" sz="1100" spc="-1" dirty="0" smtClean="0">
                <a:latin typeface="Arial"/>
              </a:rPr>
              <a:t>la description des travaux</a:t>
            </a:r>
          </a:p>
          <a:p>
            <a:pPr marL="171450" indent="-171450">
              <a:lnSpc>
                <a:spcPct val="100000"/>
              </a:lnSpc>
              <a:buFontTx/>
              <a:buChar char="-"/>
            </a:pPr>
            <a:r>
              <a:rPr lang="fr-FR" sz="1100" b="0" strike="noStrike" spc="-1" dirty="0" smtClean="0">
                <a:latin typeface="Arial"/>
              </a:rPr>
              <a:t>Le cout des travaux, les aides et financement</a:t>
            </a:r>
          </a:p>
          <a:p>
            <a:pPr marL="171450" indent="-171450">
              <a:lnSpc>
                <a:spcPct val="100000"/>
              </a:lnSpc>
              <a:buFontTx/>
              <a:buChar char="-"/>
            </a:pPr>
            <a:r>
              <a:rPr lang="fr-FR" sz="1100" spc="-1" dirty="0" smtClean="0">
                <a:latin typeface="Arial"/>
              </a:rPr>
              <a:t>La valeur ajoutée des travaux de rénovation</a:t>
            </a:r>
          </a:p>
          <a:p>
            <a:pPr marL="171450" indent="-171450">
              <a:lnSpc>
                <a:spcPct val="100000"/>
              </a:lnSpc>
              <a:buFontTx/>
              <a:buChar char="-"/>
            </a:pPr>
            <a:r>
              <a:rPr lang="fr-FR" sz="1100" spc="-1" dirty="0" smtClean="0">
                <a:latin typeface="Arial"/>
              </a:rPr>
              <a:t>Le repérage des logement qui ont besoin de rénovation (dégradation)</a:t>
            </a:r>
          </a:p>
          <a:p>
            <a:pPr marL="171450" indent="-171450">
              <a:lnSpc>
                <a:spcPct val="100000"/>
              </a:lnSpc>
              <a:buFontTx/>
              <a:buChar char="-"/>
            </a:pPr>
            <a:r>
              <a:rPr lang="fr-FR" sz="1100" b="0" strike="noStrike" spc="-1" dirty="0" smtClean="0">
                <a:latin typeface="Arial"/>
              </a:rPr>
              <a:t>Convaincre des bénéfices du passage à l’acte de rénovation</a:t>
            </a:r>
          </a:p>
          <a:p>
            <a:pPr marL="171450" indent="-171450">
              <a:lnSpc>
                <a:spcPct val="100000"/>
              </a:lnSpc>
              <a:buFontTx/>
              <a:buChar char="-"/>
            </a:pPr>
            <a:r>
              <a:rPr lang="fr-FR" sz="1100" spc="-1" dirty="0" smtClean="0">
                <a:latin typeface="Arial"/>
              </a:rPr>
              <a:t>Caractériser le logement</a:t>
            </a:r>
          </a:p>
          <a:p>
            <a:pPr marL="171450" indent="-171450">
              <a:lnSpc>
                <a:spcPct val="100000"/>
              </a:lnSpc>
              <a:buFontTx/>
              <a:buChar char="-"/>
            </a:pPr>
            <a:r>
              <a:rPr lang="fr-FR" sz="1100" b="0" strike="noStrike" spc="-1" dirty="0" smtClean="0">
                <a:latin typeface="Arial"/>
              </a:rPr>
              <a:t>Apporter de la confiance</a:t>
            </a:r>
            <a:endParaRPr lang="fr-FR" sz="1100" b="0" strike="noStrike" spc="-1" dirty="0">
              <a:latin typeface="Arial"/>
            </a:endParaRPr>
          </a:p>
        </p:txBody>
      </p:sp>
      <p:sp>
        <p:nvSpPr>
          <p:cNvPr id="51" name="CustomShape 11"/>
          <p:cNvSpPr/>
          <p:nvPr/>
        </p:nvSpPr>
        <p:spPr>
          <a:xfrm>
            <a:off x="4113000" y="1161698"/>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174520" y="1427128"/>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186448" y="3167990"/>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endParaRPr lang="fr-FR" sz="1200" b="1" spc="-1" dirty="0">
              <a:solidFill>
                <a:srgbClr val="000000"/>
              </a:solidFill>
              <a:latin typeface="The Pyte Foundry - Prhyme"/>
              <a:ea typeface="The Pyte Foundry - Prhyme"/>
            </a:endParaRPr>
          </a:p>
          <a:p>
            <a:pPr>
              <a:lnSpc>
                <a:spcPct val="100000"/>
              </a:lnSpc>
            </a:pPr>
            <a:r>
              <a:rPr lang="fr-FR" sz="1200" b="1" strike="noStrike" spc="-1" dirty="0" smtClean="0">
                <a:solidFill>
                  <a:srgbClr val="000000"/>
                </a:solidFill>
                <a:latin typeface="The Pyte Foundry - Prhyme"/>
                <a:ea typeface="The Pyte Foundry - Prhyme"/>
              </a:rPr>
              <a:t>5</a:t>
            </a:r>
            <a:r>
              <a:rPr lang="fr-FR" sz="1200" b="1" strike="noStrike" spc="-1" dirty="0">
                <a:solidFill>
                  <a:srgbClr val="000000"/>
                </a:solidFill>
                <a:latin typeface="The Pyte Foundry - Prhyme"/>
                <a:ea typeface="The Pyte Foundry - Prhyme"/>
              </a:rPr>
              <a:t>. Les possibles et leurs contraintes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Contrainte : accès aux données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Augmentation de l’offre</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Faire ressortir les information primordiales</a:t>
            </a:r>
          </a:p>
        </p:txBody>
      </p:sp>
    </p:spTree>
    <p:extLst>
      <p:ext uri="{BB962C8B-B14F-4D97-AF65-F5344CB8AC3E}">
        <p14:creationId xmlns:p14="http://schemas.microsoft.com/office/powerpoint/2010/main" val="357171585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40255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80917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3729960"/>
            <a:ext cx="12191760" cy="360"/>
          </a:xfrm>
          <a:prstGeom prst="line">
            <a:avLst/>
          </a:prstGeom>
          <a:ln w="38160"/>
        </p:spPr>
        <p:style>
          <a:lnRef idx="1">
            <a:schemeClr val="accent1"/>
          </a:lnRef>
          <a:fillRef idx="0">
            <a:schemeClr val="accent1"/>
          </a:fillRef>
          <a:effectRef idx="0">
            <a:schemeClr val="accent1"/>
          </a:effectRef>
          <a:fontRef idx="minor"/>
        </p:style>
      </p:sp>
      <p:sp>
        <p:nvSpPr>
          <p:cNvPr id="44" name="CustomShape 4"/>
          <p:cNvSpPr/>
          <p:nvPr/>
        </p:nvSpPr>
        <p:spPr>
          <a:xfrm>
            <a:off x="158040" y="620280"/>
            <a:ext cx="32259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1. Description des besoins ou objectifs</a:t>
            </a:r>
            <a:endParaRPr lang="fr-FR" sz="1200" b="0" strike="noStrike" spc="-1" dirty="0">
              <a:latin typeface="Arial"/>
            </a:endParaRPr>
          </a:p>
        </p:txBody>
      </p:sp>
      <p:sp>
        <p:nvSpPr>
          <p:cNvPr id="45" name="CustomShape 5"/>
          <p:cNvSpPr/>
          <p:nvPr/>
        </p:nvSpPr>
        <p:spPr>
          <a:xfrm>
            <a:off x="8324280" y="625320"/>
            <a:ext cx="3339720" cy="637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3. Recensement des outils connexes développés en France ou ailleurs (</a:t>
            </a:r>
            <a:r>
              <a:rPr lang="fr-FR" sz="1200" b="0" strike="noStrike" spc="-1" dirty="0" err="1">
                <a:solidFill>
                  <a:srgbClr val="000000"/>
                </a:solidFill>
                <a:latin typeface="The Pyte Foundry - Prhyme"/>
                <a:ea typeface="The Pyte Foundry - Prhyme"/>
              </a:rPr>
              <a:t>bench</a:t>
            </a:r>
            <a:r>
              <a:rPr lang="fr-FR" sz="1200" b="0" strike="noStrike" spc="-1" dirty="0">
                <a:solidFill>
                  <a:srgbClr val="000000"/>
                </a:solidFill>
                <a:latin typeface="The Pyte Foundry - Prhyme"/>
                <a:ea typeface="The Pyte Foundry - Prhyme"/>
              </a:rPr>
              <a:t> </a:t>
            </a:r>
            <a:r>
              <a:rPr lang="fr-FR" sz="1200" b="0" strike="noStrike" spc="-1" dirty="0" err="1">
                <a:solidFill>
                  <a:srgbClr val="000000"/>
                </a:solidFill>
                <a:latin typeface="The Pyte Foundry - Prhyme"/>
                <a:ea typeface="The Pyte Foundry - Prhyme"/>
              </a:rPr>
              <a:t>marking</a:t>
            </a:r>
            <a:r>
              <a:rPr lang="fr-FR" sz="1200" b="0" strike="noStrike" spc="-1" dirty="0">
                <a:solidFill>
                  <a:srgbClr val="000000"/>
                </a:solidFill>
                <a:latin typeface="The Pyte Foundry - Prhyme"/>
                <a:ea typeface="The Pyte Foundry - Prhyme"/>
              </a:rPr>
              <a:t>)</a:t>
            </a:r>
            <a:endParaRPr lang="fr-FR" sz="1200" b="0" strike="noStrike" spc="-1" dirty="0">
              <a:latin typeface="Arial"/>
            </a:endParaRPr>
          </a:p>
        </p:txBody>
      </p:sp>
      <p:sp>
        <p:nvSpPr>
          <p:cNvPr id="46" name="CustomShape 6"/>
          <p:cNvSpPr/>
          <p:nvPr/>
        </p:nvSpPr>
        <p:spPr>
          <a:xfrm>
            <a:off x="4366080" y="652680"/>
            <a:ext cx="32659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2. Description du contexte et des parties prenantes</a:t>
            </a:r>
            <a:endParaRPr lang="fr-FR" sz="1200" b="0" strike="noStrike" spc="-1" dirty="0">
              <a:latin typeface="Arial"/>
            </a:endParaRPr>
          </a:p>
        </p:txBody>
      </p:sp>
      <p:sp>
        <p:nvSpPr>
          <p:cNvPr id="47" name="CustomShape 7"/>
          <p:cNvSpPr/>
          <p:nvPr/>
        </p:nvSpPr>
        <p:spPr>
          <a:xfrm>
            <a:off x="122760" y="3899160"/>
            <a:ext cx="383724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smtClean="0">
                <a:solidFill>
                  <a:srgbClr val="000000"/>
                </a:solidFill>
                <a:latin typeface="The Pyte Foundry - Prhyme"/>
                <a:ea typeface="The Pyte Foundry - Prhyme"/>
              </a:rPr>
              <a:t>4. Données et ressources </a:t>
            </a:r>
            <a:endParaRPr lang="fr-FR" sz="1200" b="0" strike="noStrike" spc="-1" dirty="0">
              <a:latin typeface="Arial"/>
            </a:endParaRPr>
          </a:p>
        </p:txBody>
      </p:sp>
      <p:sp>
        <p:nvSpPr>
          <p:cNvPr id="48" name="CustomShape 8"/>
          <p:cNvSpPr/>
          <p:nvPr/>
        </p:nvSpPr>
        <p:spPr>
          <a:xfrm>
            <a:off x="8129947" y="3720495"/>
            <a:ext cx="323316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6. Les propositions d’actions</a:t>
            </a:r>
            <a:endParaRPr lang="fr-FR" sz="1200" b="0" strike="noStrike" spc="-1" dirty="0">
              <a:latin typeface="Arial"/>
            </a:endParaRPr>
          </a:p>
        </p:txBody>
      </p:sp>
      <p:sp>
        <p:nvSpPr>
          <p:cNvPr id="49" name="CustomShape 9"/>
          <p:cNvSpPr/>
          <p:nvPr/>
        </p:nvSpPr>
        <p:spPr>
          <a:xfrm>
            <a:off x="122758" y="0"/>
            <a:ext cx="10945457" cy="3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smtClean="0">
                <a:solidFill>
                  <a:srgbClr val="000000"/>
                </a:solidFill>
                <a:latin typeface="Gotham Book"/>
                <a:ea typeface="Gotham Book"/>
              </a:rPr>
              <a:t>#</a:t>
            </a:r>
            <a:r>
              <a:rPr lang="fr-FR" sz="1200" b="1" spc="-1" dirty="0" err="1" smtClean="0">
                <a:solidFill>
                  <a:srgbClr val="000000"/>
                </a:solidFill>
                <a:latin typeface="Gotham Book"/>
                <a:ea typeface="Gotham Book"/>
              </a:rPr>
              <a:t>DataRenovationEnergetique</a:t>
            </a:r>
            <a:r>
              <a:rPr lang="fr-FR" sz="1200" b="1" spc="-1" dirty="0" smtClean="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
            </a:r>
            <a:r>
              <a:rPr lang="fr-FR" sz="1200" b="1" strike="noStrike" spc="-1" dirty="0">
                <a:solidFill>
                  <a:srgbClr val="000000"/>
                </a:solidFill>
                <a:latin typeface="Gotham Book"/>
                <a:ea typeface="Gotham Book"/>
              </a:rPr>
              <a:t>atelier </a:t>
            </a:r>
            <a:r>
              <a:rPr lang="fr-FR" sz="1200" b="1" strike="noStrike" spc="-1" dirty="0" smtClean="0">
                <a:solidFill>
                  <a:srgbClr val="000000"/>
                </a:solidFill>
                <a:latin typeface="Gotham Book"/>
                <a:ea typeface="Gotham Book"/>
              </a:rPr>
              <a:t>7 </a:t>
            </a:r>
            <a:r>
              <a:rPr lang="fr-FR" sz="1200" b="1" strike="noStrike" spc="-1" dirty="0">
                <a:solidFill>
                  <a:srgbClr val="000000"/>
                </a:solidFill>
                <a:latin typeface="Gotham Book"/>
                <a:ea typeface="Gotham Book"/>
              </a:rPr>
              <a:t>: </a:t>
            </a:r>
            <a:r>
              <a:rPr lang="fr-FR" sz="1200" b="1" strike="noStrike" spc="-1" dirty="0" smtClean="0">
                <a:solidFill>
                  <a:srgbClr val="000000"/>
                </a:solidFill>
                <a:latin typeface="Gotham Book"/>
                <a:ea typeface="Gotham Book"/>
              </a:rPr>
              <a:t>lutter contre les FRAUDES et MALFACONS</a:t>
            </a:r>
          </a:p>
          <a:p>
            <a:pPr>
              <a:lnSpc>
                <a:spcPct val="100000"/>
              </a:lnSpc>
            </a:pPr>
            <a:r>
              <a:rPr lang="fr-FR" sz="1200" b="1" spc="-1" dirty="0" smtClean="0">
                <a:solidFill>
                  <a:srgbClr val="000000"/>
                </a:solidFill>
                <a:latin typeface="Gotham Book"/>
              </a:rPr>
              <a:t>Participants à l’atelier : </a:t>
            </a:r>
            <a:r>
              <a:rPr lang="fr-FR" sz="1200" dirty="0"/>
              <a:t>Luc Mathis (</a:t>
            </a:r>
            <a:r>
              <a:rPr lang="fr-FR" sz="1200" dirty="0" err="1"/>
              <a:t>Cerema</a:t>
            </a:r>
            <a:r>
              <a:rPr lang="fr-FR" sz="1200" dirty="0"/>
              <a:t>), </a:t>
            </a:r>
            <a:r>
              <a:rPr lang="fr-FR" sz="1200" dirty="0" err="1" smtClean="0"/>
              <a:t>Solenn</a:t>
            </a:r>
            <a:r>
              <a:rPr lang="fr-FR" sz="1200" dirty="0" smtClean="0"/>
              <a:t> </a:t>
            </a:r>
            <a:r>
              <a:rPr lang="fr-FR" sz="1200" dirty="0" err="1" smtClean="0"/>
              <a:t>Soundirarassou</a:t>
            </a:r>
            <a:r>
              <a:rPr lang="fr-FR" sz="1200" dirty="0" smtClean="0"/>
              <a:t> (</a:t>
            </a:r>
            <a:r>
              <a:rPr lang="fr-FR" sz="1200" dirty="0" err="1" smtClean="0"/>
              <a:t>Cetinergy</a:t>
            </a:r>
            <a:r>
              <a:rPr lang="fr-FR" sz="1200" dirty="0" smtClean="0"/>
              <a:t>), Hamza </a:t>
            </a:r>
            <a:r>
              <a:rPr lang="fr-FR" sz="1200" dirty="0" err="1" smtClean="0"/>
              <a:t>Amier</a:t>
            </a:r>
            <a:r>
              <a:rPr lang="fr-FR" sz="1200" dirty="0" smtClean="0"/>
              <a:t>, Davy Marchand-Maillet (</a:t>
            </a:r>
            <a:r>
              <a:rPr lang="fr-FR" sz="1200" dirty="0" err="1" smtClean="0"/>
              <a:t>EcoCapitalManagement</a:t>
            </a:r>
            <a:r>
              <a:rPr lang="fr-FR" sz="1200" dirty="0" smtClean="0"/>
              <a:t>), Bruno PY (QUALIGAZ), Glenn MUNIN (DGEC), Edouard GRIDEL (PFE)</a:t>
            </a:r>
            <a:endParaRPr lang="fr-FR" sz="1200" b="0" strike="noStrike" spc="-1" dirty="0">
              <a:latin typeface="Arial"/>
            </a:endParaRPr>
          </a:p>
        </p:txBody>
      </p:sp>
      <p:sp>
        <p:nvSpPr>
          <p:cNvPr id="50" name="CustomShape 10"/>
          <p:cNvSpPr/>
          <p:nvPr/>
        </p:nvSpPr>
        <p:spPr>
          <a:xfrm>
            <a:off x="122760" y="1107360"/>
            <a:ext cx="363096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209800" y="110412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176000" y="3960000"/>
            <a:ext cx="345600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0" strike="noStrike" spc="-1" dirty="0">
                <a:solidFill>
                  <a:srgbClr val="000000"/>
                </a:solidFill>
                <a:latin typeface="The Pyte Foundry - Prhyme"/>
                <a:ea typeface="The Pyte Foundry - Prhyme"/>
              </a:rPr>
              <a:t>5. Les possibles et leurs contraintes</a:t>
            </a:r>
            <a:endParaRPr lang="fr-FR" sz="1200" b="0" strike="noStrike" spc="-1" dirty="0">
              <a:latin typeface="Arial"/>
            </a:endParaRPr>
          </a:p>
        </p:txBody>
      </p:sp>
      <p:sp>
        <p:nvSpPr>
          <p:cNvPr id="2" name="ZoneTexte 1"/>
          <p:cNvSpPr txBox="1"/>
          <p:nvPr/>
        </p:nvSpPr>
        <p:spPr>
          <a:xfrm>
            <a:off x="4297680" y="1534898"/>
            <a:ext cx="3296093" cy="1477328"/>
          </a:xfrm>
          <a:prstGeom prst="rect">
            <a:avLst/>
          </a:prstGeom>
          <a:solidFill>
            <a:srgbClr val="FFFF00"/>
          </a:solidFill>
          <a:ln>
            <a:solidFill>
              <a:schemeClr val="tx1"/>
            </a:solidFill>
          </a:ln>
        </p:spPr>
        <p:txBody>
          <a:bodyPr wrap="square" rtlCol="0">
            <a:spAutoFit/>
          </a:bodyPr>
          <a:lstStyle/>
          <a:p>
            <a:r>
              <a:rPr lang="fr-FR" dirty="0" smtClean="0"/>
              <a:t>Particuliers</a:t>
            </a:r>
          </a:p>
          <a:p>
            <a:r>
              <a:rPr lang="fr-FR" dirty="0" smtClean="0"/>
              <a:t>Entreprises/Installateurs</a:t>
            </a:r>
          </a:p>
          <a:p>
            <a:r>
              <a:rPr lang="fr-FR" dirty="0" smtClean="0"/>
              <a:t>DGEC</a:t>
            </a:r>
          </a:p>
          <a:p>
            <a:r>
              <a:rPr lang="fr-FR" dirty="0" smtClean="0"/>
              <a:t>Obligés</a:t>
            </a:r>
          </a:p>
          <a:p>
            <a:r>
              <a:rPr lang="fr-FR" dirty="0" smtClean="0"/>
              <a:t>Bureaux de contrôle</a:t>
            </a:r>
            <a:endParaRPr lang="fr-FR" dirty="0"/>
          </a:p>
        </p:txBody>
      </p:sp>
      <p:sp>
        <p:nvSpPr>
          <p:cNvPr id="3" name="ZoneTexte 2"/>
          <p:cNvSpPr txBox="1"/>
          <p:nvPr/>
        </p:nvSpPr>
        <p:spPr>
          <a:xfrm>
            <a:off x="265814" y="1104120"/>
            <a:ext cx="3487906" cy="2585323"/>
          </a:xfrm>
          <a:prstGeom prst="rect">
            <a:avLst/>
          </a:prstGeom>
          <a:solidFill>
            <a:srgbClr val="FFFF00"/>
          </a:solidFill>
          <a:ln>
            <a:solidFill>
              <a:schemeClr val="tx1"/>
            </a:solidFill>
          </a:ln>
        </p:spPr>
        <p:txBody>
          <a:bodyPr wrap="square" rtlCol="0">
            <a:spAutoFit/>
          </a:bodyPr>
          <a:lstStyle/>
          <a:p>
            <a:r>
              <a:rPr lang="fr-FR" dirty="0" smtClean="0"/>
              <a:t>Identifier, cibler, réduire</a:t>
            </a:r>
          </a:p>
          <a:p>
            <a:endParaRPr lang="fr-FR" dirty="0"/>
          </a:p>
          <a:p>
            <a:endParaRPr lang="fr-FR" dirty="0" smtClean="0"/>
          </a:p>
          <a:p>
            <a:r>
              <a:rPr lang="fr-FR" dirty="0" smtClean="0"/>
              <a:t>Obligés : ne pas s’exposer (pénalités, réputation)</a:t>
            </a:r>
          </a:p>
          <a:p>
            <a:endParaRPr lang="fr-FR" dirty="0"/>
          </a:p>
          <a:p>
            <a:r>
              <a:rPr lang="fr-FR" dirty="0" smtClean="0"/>
              <a:t>Particulier : une </a:t>
            </a:r>
            <a:r>
              <a:rPr lang="fr-FR" u="sng" dirty="0" smtClean="0"/>
              <a:t>vraie</a:t>
            </a:r>
            <a:r>
              <a:rPr lang="fr-FR" dirty="0" smtClean="0"/>
              <a:t> rénovation énergétique ; risques incendie/dégâts</a:t>
            </a:r>
            <a:endParaRPr lang="fr-FR" dirty="0"/>
          </a:p>
        </p:txBody>
      </p:sp>
      <p:sp>
        <p:nvSpPr>
          <p:cNvPr id="5" name="ZoneTexte 4"/>
          <p:cNvSpPr txBox="1"/>
          <p:nvPr/>
        </p:nvSpPr>
        <p:spPr>
          <a:xfrm>
            <a:off x="197280" y="4232880"/>
            <a:ext cx="3709080" cy="2246769"/>
          </a:xfrm>
          <a:prstGeom prst="rect">
            <a:avLst/>
          </a:prstGeom>
          <a:solidFill>
            <a:srgbClr val="FFFF00"/>
          </a:solidFill>
          <a:ln>
            <a:solidFill>
              <a:srgbClr val="C00000"/>
            </a:solidFill>
          </a:ln>
        </p:spPr>
        <p:txBody>
          <a:bodyPr wrap="square" rtlCol="0">
            <a:spAutoFit/>
          </a:bodyPr>
          <a:lstStyle/>
          <a:p>
            <a:r>
              <a:rPr lang="fr-FR" sz="1400" dirty="0"/>
              <a:t>BD CEE</a:t>
            </a:r>
          </a:p>
          <a:p>
            <a:r>
              <a:rPr lang="fr-FR" sz="1400" dirty="0"/>
              <a:t>FF</a:t>
            </a:r>
          </a:p>
          <a:p>
            <a:r>
              <a:rPr lang="fr-FR" sz="1400" dirty="0"/>
              <a:t>Base des entreprises RGE</a:t>
            </a:r>
          </a:p>
          <a:p>
            <a:r>
              <a:rPr lang="fr-FR" sz="1400" dirty="0"/>
              <a:t>SIREINE, Bases entreprises</a:t>
            </a:r>
          </a:p>
          <a:p>
            <a:r>
              <a:rPr lang="fr-FR" sz="1400" dirty="0"/>
              <a:t>Consommation </a:t>
            </a:r>
            <a:r>
              <a:rPr lang="fr-FR" sz="1400" dirty="0" err="1"/>
              <a:t>Enedie</a:t>
            </a:r>
            <a:r>
              <a:rPr lang="fr-FR" sz="1400" dirty="0"/>
              <a:t>/GRDF</a:t>
            </a:r>
          </a:p>
          <a:p>
            <a:r>
              <a:rPr lang="fr-FR" sz="1400" dirty="0"/>
              <a:t>Météo, compo ménages </a:t>
            </a:r>
            <a:r>
              <a:rPr lang="fr-FR" sz="1400" dirty="0" smtClean="0"/>
              <a:t>…</a:t>
            </a:r>
            <a:endParaRPr lang="fr-FR" b="1" dirty="0"/>
          </a:p>
          <a:p>
            <a:r>
              <a:rPr lang="fr-FR" sz="1400" dirty="0" smtClean="0"/>
              <a:t>Données relatives aux capacités de production des entreprises intervenantes</a:t>
            </a:r>
          </a:p>
          <a:p>
            <a:r>
              <a:rPr lang="fr-FR" sz="1400" dirty="0" smtClean="0"/>
              <a:t>Données assurances Dommage-ouvrages, accessibles par certains acteurs ? </a:t>
            </a:r>
            <a:endParaRPr lang="fr-FR" b="1" dirty="0" smtClean="0"/>
          </a:p>
        </p:txBody>
      </p:sp>
      <p:sp>
        <p:nvSpPr>
          <p:cNvPr id="6" name="ZoneTexte 5"/>
          <p:cNvSpPr txBox="1"/>
          <p:nvPr/>
        </p:nvSpPr>
        <p:spPr>
          <a:xfrm>
            <a:off x="4176000" y="4430894"/>
            <a:ext cx="3417773" cy="1754326"/>
          </a:xfrm>
          <a:prstGeom prst="rect">
            <a:avLst/>
          </a:prstGeom>
          <a:solidFill>
            <a:srgbClr val="FFFF00"/>
          </a:solidFill>
          <a:ln>
            <a:solidFill>
              <a:schemeClr val="tx1"/>
            </a:solidFill>
          </a:ln>
        </p:spPr>
        <p:txBody>
          <a:bodyPr wrap="square" rtlCol="0">
            <a:spAutoFit/>
          </a:bodyPr>
          <a:lstStyle/>
          <a:p>
            <a:r>
              <a:rPr lang="fr-FR" b="1" dirty="0" smtClean="0"/>
              <a:t>Conso réelle, avant, après</a:t>
            </a:r>
          </a:p>
          <a:p>
            <a:endParaRPr lang="fr-FR" dirty="0"/>
          </a:p>
          <a:p>
            <a:r>
              <a:rPr lang="fr-FR" dirty="0" smtClean="0"/>
              <a:t>Id unique des logements ?</a:t>
            </a:r>
          </a:p>
          <a:p>
            <a:endParaRPr lang="fr-FR" dirty="0"/>
          </a:p>
          <a:p>
            <a:endParaRPr lang="fr-FR" dirty="0" smtClean="0"/>
          </a:p>
          <a:p>
            <a:endParaRPr lang="fr-FR" dirty="0"/>
          </a:p>
        </p:txBody>
      </p:sp>
      <p:sp>
        <p:nvSpPr>
          <p:cNvPr id="7" name="ZoneTexte 6"/>
          <p:cNvSpPr txBox="1"/>
          <p:nvPr/>
        </p:nvSpPr>
        <p:spPr>
          <a:xfrm>
            <a:off x="8324280" y="1262520"/>
            <a:ext cx="3335333" cy="1477328"/>
          </a:xfrm>
          <a:prstGeom prst="rect">
            <a:avLst/>
          </a:prstGeom>
          <a:solidFill>
            <a:srgbClr val="FFFF00"/>
          </a:solidFill>
          <a:ln>
            <a:solidFill>
              <a:schemeClr val="tx1">
                <a:lumMod val="75000"/>
                <a:lumOff val="25000"/>
              </a:schemeClr>
            </a:solidFill>
          </a:ln>
        </p:spPr>
        <p:txBody>
          <a:bodyPr wrap="square" rtlCol="0">
            <a:spAutoFit/>
          </a:bodyPr>
          <a:lstStyle/>
          <a:p>
            <a:r>
              <a:rPr lang="fr-FR" dirty="0" smtClean="0"/>
              <a:t>Contrôle par échantillonnage</a:t>
            </a:r>
          </a:p>
          <a:p>
            <a:endParaRPr lang="fr-FR" dirty="0"/>
          </a:p>
          <a:p>
            <a:endParaRPr lang="fr-FR" dirty="0" smtClean="0"/>
          </a:p>
          <a:p>
            <a:r>
              <a:rPr lang="fr-FR" dirty="0" smtClean="0"/>
              <a:t>POC : Contrôle de cohérence sur les surfaces</a:t>
            </a:r>
            <a:endParaRPr lang="fr-FR" dirty="0"/>
          </a:p>
        </p:txBody>
      </p:sp>
      <p:sp>
        <p:nvSpPr>
          <p:cNvPr id="24" name="ZoneTexte 23"/>
          <p:cNvSpPr txBox="1"/>
          <p:nvPr/>
        </p:nvSpPr>
        <p:spPr>
          <a:xfrm>
            <a:off x="8095867" y="4002840"/>
            <a:ext cx="4062053" cy="2677656"/>
          </a:xfrm>
          <a:prstGeom prst="rect">
            <a:avLst/>
          </a:prstGeom>
          <a:solidFill>
            <a:srgbClr val="FFFF00"/>
          </a:solidFill>
          <a:ln>
            <a:solidFill>
              <a:schemeClr val="bg2">
                <a:lumMod val="10000"/>
              </a:schemeClr>
            </a:solidFill>
          </a:ln>
        </p:spPr>
        <p:txBody>
          <a:bodyPr wrap="square" rtlCol="0">
            <a:spAutoFit/>
          </a:bodyPr>
          <a:lstStyle/>
          <a:p>
            <a:r>
              <a:rPr lang="fr-FR" sz="800" dirty="0" smtClean="0"/>
              <a:t>Dans l’idéal, comparaison conso avant/après avec correction météo, effet rebond, composition des ménages</a:t>
            </a:r>
          </a:p>
          <a:p>
            <a:endParaRPr lang="fr-FR" sz="800" dirty="0"/>
          </a:p>
          <a:p>
            <a:r>
              <a:rPr lang="fr-FR" sz="800" dirty="0" smtClean="0"/>
              <a:t>Contrôle renforcé de cohérence (type de fiche, croisement avec les FF, analyse spatiale, contrôle NAF + spécialité RGE), </a:t>
            </a:r>
            <a:r>
              <a:rPr lang="fr-FR" sz="800" dirty="0" err="1" smtClean="0"/>
              <a:t>dédoublonnage</a:t>
            </a:r>
            <a:r>
              <a:rPr lang="fr-FR" sz="800" dirty="0" smtClean="0"/>
              <a:t> des travaux, Comparaison capacité de production des entreprises et interventions réelles aidées, non déclaration de sous-traitance/salariés, Voir avec les « </a:t>
            </a:r>
            <a:r>
              <a:rPr lang="fr-FR" sz="800" dirty="0" err="1" smtClean="0"/>
              <a:t>redflags</a:t>
            </a:r>
            <a:r>
              <a:rPr lang="fr-FR" sz="800" dirty="0" smtClean="0"/>
              <a:t> » Bercy (fraudes TVA, DGCCRF, gérants entreprises jetables » + </a:t>
            </a:r>
          </a:p>
          <a:p>
            <a:endParaRPr lang="fr-FR" sz="800" dirty="0"/>
          </a:p>
          <a:p>
            <a:r>
              <a:rPr lang="fr-FR" sz="800" dirty="0" smtClean="0"/>
              <a:t>Croisement avec les BD de sinistralités</a:t>
            </a:r>
          </a:p>
          <a:p>
            <a:endParaRPr lang="fr-FR" sz="800" dirty="0"/>
          </a:p>
          <a:p>
            <a:r>
              <a:rPr lang="fr-FR" sz="800" dirty="0" smtClean="0"/>
              <a:t>Traçabilités des produits utilisés, photos des travaux (scan des étiquettes sur les produits, </a:t>
            </a:r>
            <a:r>
              <a:rPr lang="fr-FR" sz="800" dirty="0" err="1" smtClean="0"/>
              <a:t>géoloc</a:t>
            </a:r>
            <a:r>
              <a:rPr lang="fr-FR" sz="800" dirty="0" smtClean="0"/>
              <a:t> …)</a:t>
            </a:r>
          </a:p>
          <a:p>
            <a:endParaRPr lang="fr-FR" sz="800" dirty="0"/>
          </a:p>
          <a:p>
            <a:r>
              <a:rPr lang="fr-FR" sz="800" dirty="0" smtClean="0"/>
              <a:t>Guide technique pédagogique pour les particuliers pour permettre un signalement (avec les fraudes/malfaçons les plus courants), notation + </a:t>
            </a:r>
            <a:r>
              <a:rPr lang="fr-FR" sz="800" dirty="0" err="1" smtClean="0"/>
              <a:t>crowdsourcing</a:t>
            </a:r>
            <a:r>
              <a:rPr lang="fr-FR" sz="800" dirty="0" smtClean="0"/>
              <a:t> (remontées volontaires des consommations, </a:t>
            </a:r>
            <a:r>
              <a:rPr lang="fr-FR" sz="800" dirty="0" err="1" smtClean="0"/>
              <a:t>OpenConsoMap</a:t>
            </a:r>
            <a:r>
              <a:rPr lang="fr-FR" sz="800" dirty="0" smtClean="0"/>
              <a:t> …)</a:t>
            </a:r>
          </a:p>
          <a:p>
            <a:endParaRPr lang="fr-FR" sz="800" dirty="0"/>
          </a:p>
          <a:p>
            <a:r>
              <a:rPr lang="fr-FR" sz="800" dirty="0" smtClean="0"/>
              <a:t>PF centralisée sur les « fraudeurs » de type fichier interdits bancaires (faisabilité juridique ?) ou une white </a:t>
            </a:r>
            <a:r>
              <a:rPr lang="fr-FR" sz="800" dirty="0" err="1" smtClean="0"/>
              <a:t>list</a:t>
            </a:r>
            <a:r>
              <a:rPr lang="fr-FR" sz="800" dirty="0" smtClean="0"/>
              <a:t> ou le Moody’s ou le S&amp;P des travaux (AAA RGE) … s’appuyer sur FAIRE.fr en gros</a:t>
            </a:r>
            <a:endParaRPr lang="fr-FR" sz="1000" dirty="0"/>
          </a:p>
        </p:txBody>
      </p:sp>
    </p:spTree>
    <p:extLst>
      <p:ext uri="{BB962C8B-B14F-4D97-AF65-F5344CB8AC3E}">
        <p14:creationId xmlns:p14="http://schemas.microsoft.com/office/powerpoint/2010/main" val="125337063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40255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782668"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3313201"/>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326527" y="797178"/>
            <a:ext cx="3225960" cy="87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8600">
              <a:lnSpc>
                <a:spcPct val="100000"/>
              </a:lnSpc>
              <a:buAutoNum type="arabicPeriod"/>
            </a:pPr>
            <a:r>
              <a:rPr lang="fr-FR" sz="1200" b="1" strike="noStrike" spc="-1" dirty="0" smtClean="0">
                <a:solidFill>
                  <a:srgbClr val="000000"/>
                </a:solidFill>
                <a:latin typeface="The Pyte Foundry - Prhyme"/>
                <a:ea typeface="The Pyte Foundry - Prhyme"/>
              </a:rPr>
              <a:t>Description </a:t>
            </a:r>
            <a:r>
              <a:rPr lang="fr-FR" sz="1200" b="1" strike="noStrike" spc="-1" dirty="0">
                <a:solidFill>
                  <a:srgbClr val="000000"/>
                </a:solidFill>
                <a:latin typeface="The Pyte Foundry - Prhyme"/>
                <a:ea typeface="The Pyte Foundry - Prhyme"/>
              </a:rPr>
              <a:t>des besoins ou </a:t>
            </a:r>
            <a:r>
              <a:rPr lang="fr-FR" sz="1200" b="1" strike="noStrike" spc="-1" dirty="0" smtClean="0">
                <a:solidFill>
                  <a:srgbClr val="000000"/>
                </a:solidFill>
                <a:latin typeface="The Pyte Foundry - Prhyme"/>
                <a:ea typeface="The Pyte Foundry - Prhyme"/>
              </a:rPr>
              <a:t>objectifs</a:t>
            </a:r>
          </a:p>
          <a:p>
            <a:pPr marL="228600" indent="-228600">
              <a:lnSpc>
                <a:spcPct val="100000"/>
              </a:lnSpc>
              <a:buAutoNum type="arabicPeriod"/>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Identifier le patrimoine prioritaire</a:t>
            </a:r>
          </a:p>
          <a:p>
            <a:pPr marL="171450" indent="-171450">
              <a:lnSpc>
                <a:spcPct val="100000"/>
              </a:lnSpc>
              <a:buFont typeface="Arial" panose="020B0604020202020204" pitchFamily="34" charset="0"/>
              <a:buChar char="•"/>
            </a:pPr>
            <a:r>
              <a:rPr lang="fr-FR" sz="1200" spc="-1" dirty="0">
                <a:solidFill>
                  <a:srgbClr val="000000"/>
                </a:solidFill>
                <a:latin typeface="The Pyte Foundry - Prhyme"/>
                <a:ea typeface="The Pyte Foundry - Prhyme"/>
              </a:rPr>
              <a:t>Adapter les solutions au bâtiment</a:t>
            </a:r>
          </a:p>
          <a:p>
            <a:pPr>
              <a:lnSpc>
                <a:spcPct val="100000"/>
              </a:lnSpc>
            </a:pPr>
            <a:endParaRPr lang="fr-FR" sz="1200" b="0" strike="noStrike" spc="-1" dirty="0">
              <a:latin typeface="Arial"/>
            </a:endParaRPr>
          </a:p>
        </p:txBody>
      </p:sp>
      <p:sp>
        <p:nvSpPr>
          <p:cNvPr id="45" name="CustomShape 5"/>
          <p:cNvSpPr/>
          <p:nvPr/>
        </p:nvSpPr>
        <p:spPr>
          <a:xfrm>
            <a:off x="8355420" y="797178"/>
            <a:ext cx="3339720" cy="26939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3. Recensement des outils connexes développés en France ou ailleurs (</a:t>
            </a:r>
            <a:r>
              <a:rPr lang="fr-FR" sz="1200" b="1" strike="noStrike" spc="-1" dirty="0" err="1">
                <a:solidFill>
                  <a:srgbClr val="000000"/>
                </a:solidFill>
                <a:latin typeface="The Pyte Foundry - Prhyme"/>
                <a:ea typeface="The Pyte Foundry - Prhyme"/>
              </a:rPr>
              <a:t>bench</a:t>
            </a:r>
            <a:r>
              <a:rPr lang="fr-FR" sz="1200" b="1" strike="noStrike" spc="-1" dirty="0">
                <a:solidFill>
                  <a:srgbClr val="000000"/>
                </a:solidFill>
                <a:latin typeface="The Pyte Foundry - Prhyme"/>
                <a:ea typeface="The Pyte Foundry - Prhyme"/>
              </a:rPr>
              <a:t> </a:t>
            </a:r>
            <a:r>
              <a:rPr lang="fr-FR" sz="1200" b="1" strike="noStrike" spc="-1" dirty="0" err="1">
                <a:solidFill>
                  <a:srgbClr val="000000"/>
                </a:solidFill>
                <a:latin typeface="The Pyte Foundry - Prhyme"/>
                <a:ea typeface="The Pyte Foundry - Prhyme"/>
              </a:rPr>
              <a:t>marking</a:t>
            </a:r>
            <a:r>
              <a:rPr lang="fr-FR" sz="1200" b="1"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Etudes locales sur la caractérisation du patrimoine (typo)</a:t>
            </a:r>
            <a:endParaRPr lang="fr-FR" sz="1200" b="0" strike="noStrike" spc="-1" dirty="0">
              <a:latin typeface="Arial"/>
            </a:endParaRPr>
          </a:p>
        </p:txBody>
      </p:sp>
      <p:sp>
        <p:nvSpPr>
          <p:cNvPr id="46" name="CustomShape 6"/>
          <p:cNvSpPr/>
          <p:nvPr/>
        </p:nvSpPr>
        <p:spPr>
          <a:xfrm>
            <a:off x="4392720" y="844560"/>
            <a:ext cx="3265920" cy="290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2. Description du contexte et des parties prenantes</a:t>
            </a:r>
          </a:p>
          <a:p>
            <a:pPr>
              <a:lnSpc>
                <a:spcPct val="100000"/>
              </a:lnSpc>
            </a:pPr>
            <a:endParaRPr lang="fr-FR" sz="1200" spc="-1" dirty="0">
              <a:solidFill>
                <a:srgbClr val="000000"/>
              </a:solidFill>
              <a:latin typeface="The Pyte Foundry - Prhyme"/>
            </a:endParaRPr>
          </a:p>
          <a:p>
            <a:pPr>
              <a:lnSpc>
                <a:spcPct val="100000"/>
              </a:lnSpc>
            </a:pPr>
            <a:r>
              <a:rPr lang="fr-FR" sz="1200" spc="-1" dirty="0" smtClean="0">
                <a:latin typeface="Arial"/>
              </a:rPr>
              <a:t>Besoin d’outil pour identifier/prioriser les bâtiments qui répondent aux critères de rénovation énergétique, pré-diagnostic</a:t>
            </a:r>
          </a:p>
          <a:p>
            <a:pPr>
              <a:lnSpc>
                <a:spcPct val="100000"/>
              </a:lnSpc>
            </a:pPr>
            <a:r>
              <a:rPr lang="fr-FR" sz="1200" spc="-1" dirty="0" smtClean="0">
                <a:latin typeface="Arial"/>
              </a:rPr>
              <a:t>Parties prenantes : </a:t>
            </a:r>
          </a:p>
          <a:p>
            <a:pPr marL="171450" indent="-171450">
              <a:lnSpc>
                <a:spcPct val="100000"/>
              </a:lnSpc>
              <a:buFont typeface="Arial" panose="020B0604020202020204" pitchFamily="34" charset="0"/>
              <a:buChar char="•"/>
            </a:pPr>
            <a:r>
              <a:rPr lang="fr-FR" sz="1200" b="0" strike="noStrike" spc="-1" dirty="0" smtClean="0">
                <a:latin typeface="Arial"/>
              </a:rPr>
              <a:t>Collectivités </a:t>
            </a:r>
          </a:p>
          <a:p>
            <a:pPr marL="171450" indent="-171450">
              <a:lnSpc>
                <a:spcPct val="100000"/>
              </a:lnSpc>
              <a:buFont typeface="Arial" panose="020B0604020202020204" pitchFamily="34" charset="0"/>
              <a:buChar char="•"/>
            </a:pPr>
            <a:r>
              <a:rPr lang="fr-FR" sz="1200" spc="-1" dirty="0" smtClean="0">
                <a:latin typeface="Arial"/>
              </a:rPr>
              <a:t>Bailleurs</a:t>
            </a:r>
          </a:p>
          <a:p>
            <a:pPr marL="171450" indent="-171450">
              <a:lnSpc>
                <a:spcPct val="100000"/>
              </a:lnSpc>
              <a:buFont typeface="Arial" panose="020B0604020202020204" pitchFamily="34" charset="0"/>
              <a:buChar char="•"/>
            </a:pPr>
            <a:r>
              <a:rPr lang="fr-FR" sz="1200" b="0" strike="noStrike" spc="-1" dirty="0" smtClean="0">
                <a:latin typeface="Arial"/>
              </a:rPr>
              <a:t>Particuliers </a:t>
            </a:r>
          </a:p>
          <a:p>
            <a:pPr marL="171450" indent="-171450">
              <a:lnSpc>
                <a:spcPct val="100000"/>
              </a:lnSpc>
              <a:buFont typeface="Arial" panose="020B0604020202020204" pitchFamily="34" charset="0"/>
              <a:buChar char="•"/>
            </a:pPr>
            <a:r>
              <a:rPr lang="fr-FR" sz="1200" spc="-1" dirty="0" smtClean="0">
                <a:latin typeface="Arial"/>
              </a:rPr>
              <a:t>BE</a:t>
            </a:r>
            <a:endParaRPr lang="fr-FR" sz="1200" b="0" strike="noStrike" spc="-1" dirty="0">
              <a:latin typeface="Arial"/>
            </a:endParaRPr>
          </a:p>
        </p:txBody>
      </p:sp>
      <p:sp>
        <p:nvSpPr>
          <p:cNvPr id="47" name="CustomShape 7"/>
          <p:cNvSpPr/>
          <p:nvPr/>
        </p:nvSpPr>
        <p:spPr>
          <a:xfrm>
            <a:off x="326527" y="4085050"/>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a:lnSpc>
                <a:spcPct val="100000"/>
              </a:lnSpc>
            </a:pPr>
            <a:r>
              <a:rPr lang="fr-FR" sz="1200" spc="-1" dirty="0" smtClean="0">
                <a:solidFill>
                  <a:srgbClr val="000000"/>
                </a:solidFill>
                <a:latin typeface="The Pyte Foundry - Prhyme"/>
                <a:ea typeface="The Pyte Foundry - Prhyme"/>
              </a:rPr>
              <a:t>Besoin de données à l’adresse :</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MAJIC</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rPr>
              <a:t>DPE, </a:t>
            </a:r>
            <a:r>
              <a:rPr lang="fr-FR" sz="1200" spc="-1" dirty="0" err="1" smtClean="0">
                <a:solidFill>
                  <a:srgbClr val="000000"/>
                </a:solidFill>
                <a:latin typeface="The Pyte Foundry - Prhyme"/>
              </a:rPr>
              <a:t>Ademe</a:t>
            </a:r>
            <a:endParaRPr lang="fr-FR" sz="1200" spc="-1" dirty="0" smtClean="0">
              <a:solidFill>
                <a:srgbClr val="000000"/>
              </a:solidFill>
              <a:latin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BD Topo</a:t>
            </a:r>
          </a:p>
          <a:p>
            <a:pPr marL="171450" indent="-171450">
              <a:lnSpc>
                <a:spcPct val="100000"/>
              </a:lnSpc>
              <a:buFont typeface="Arial" panose="020B0604020202020204" pitchFamily="34" charset="0"/>
              <a:buChar char="•"/>
            </a:pPr>
            <a:r>
              <a:rPr lang="fr-FR" sz="1200" spc="-1" dirty="0" err="1" smtClean="0">
                <a:solidFill>
                  <a:srgbClr val="000000"/>
                </a:solidFill>
                <a:latin typeface="The Pyte Foundry - Prhyme"/>
              </a:rPr>
              <a:t>Irecensement</a:t>
            </a:r>
            <a:r>
              <a:rPr lang="fr-FR" sz="1200" spc="-1" dirty="0" smtClean="0">
                <a:solidFill>
                  <a:srgbClr val="000000"/>
                </a:solidFill>
                <a:latin typeface="The Pyte Foundry - Prhyme"/>
              </a:rPr>
              <a:t> NSEE</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rPr>
              <a:t>Fournisseurs d’énergie</a:t>
            </a:r>
            <a:endParaRPr lang="fr-FR" sz="1200" b="0" strike="noStrike" spc="-1" dirty="0">
              <a:latin typeface="Arial"/>
            </a:endParaRPr>
          </a:p>
        </p:txBody>
      </p:sp>
      <p:sp>
        <p:nvSpPr>
          <p:cNvPr id="48" name="CustomShape 8"/>
          <p:cNvSpPr/>
          <p:nvPr/>
        </p:nvSpPr>
        <p:spPr>
          <a:xfrm>
            <a:off x="7920555" y="3875420"/>
            <a:ext cx="4027320" cy="418359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6. Les propositions d’actions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Créer un modèle de regroupement des bases à la maille adresse</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Créer une base des typologies de bâtiment avec données confidentielles afin de fournir à tous une base de typologie de bâti réutilisable (</a:t>
            </a:r>
            <a:r>
              <a:rPr lang="fr-FR" sz="1200" spc="-1" dirty="0" err="1" smtClean="0">
                <a:solidFill>
                  <a:srgbClr val="000000"/>
                </a:solidFill>
                <a:latin typeface="The Pyte Foundry - Prhyme"/>
                <a:ea typeface="The Pyte Foundry - Prhyme"/>
              </a:rPr>
              <a:t>anonymisée</a:t>
            </a:r>
            <a:r>
              <a:rPr lang="fr-FR" sz="1200" spc="-1" dirty="0" smtClean="0">
                <a:solidFill>
                  <a:srgbClr val="000000"/>
                </a:solidFill>
                <a:latin typeface="The Pyte Foundry - Prhyme"/>
                <a:ea typeface="The Pyte Foundry - Prhyme"/>
              </a:rPr>
              <a:t>)</a:t>
            </a:r>
          </a:p>
          <a:p>
            <a:pPr marL="171450" indent="-171450">
              <a:lnSpc>
                <a:spcPct val="100000"/>
              </a:lnSpc>
              <a:buFont typeface="Wingdings" panose="05000000000000000000" pitchFamily="2" charset="2"/>
              <a:buChar char="à"/>
            </a:pPr>
            <a:r>
              <a:rPr lang="fr-FR" sz="1200" b="0" strike="noStrike" spc="-1" dirty="0" smtClean="0">
                <a:solidFill>
                  <a:srgbClr val="000000"/>
                </a:solidFill>
                <a:latin typeface="The Pyte Foundry - Prhyme"/>
                <a:ea typeface="The Pyte Foundry - Prhyme"/>
                <a:sym typeface="Wingdings" panose="05000000000000000000" pitchFamily="2" charset="2"/>
              </a:rPr>
              <a:t>Facilite le diagnostic de rénovation </a:t>
            </a:r>
          </a:p>
          <a:p>
            <a:pPr marL="171450" indent="-171450">
              <a:lnSpc>
                <a:spcPct val="100000"/>
              </a:lnSpc>
              <a:buFont typeface="Wingdings" panose="05000000000000000000" pitchFamily="2" charset="2"/>
              <a:buChar char="à"/>
            </a:pPr>
            <a:r>
              <a:rPr lang="fr-FR" sz="1200" spc="-1" dirty="0" smtClean="0">
                <a:solidFill>
                  <a:srgbClr val="000000"/>
                </a:solidFill>
                <a:latin typeface="The Pyte Foundry - Prhyme"/>
                <a:ea typeface="The Pyte Foundry - Prhyme"/>
                <a:sym typeface="Wingdings" panose="05000000000000000000" pitchFamily="2" charset="2"/>
              </a:rPr>
              <a:t>Permet de regarder la structure </a:t>
            </a:r>
          </a:p>
          <a:p>
            <a:pPr marL="171450" indent="-171450">
              <a:lnSpc>
                <a:spcPct val="100000"/>
              </a:lnSpc>
              <a:buFont typeface="Wingdings" panose="05000000000000000000" pitchFamily="2" charset="2"/>
              <a:buChar char="à"/>
            </a:pPr>
            <a:r>
              <a:rPr lang="fr-FR" sz="1200" b="0" strike="noStrike" spc="-1" dirty="0" smtClean="0">
                <a:solidFill>
                  <a:srgbClr val="000000"/>
                </a:solidFill>
                <a:latin typeface="The Pyte Foundry - Prhyme"/>
                <a:ea typeface="The Pyte Foundry - Prhyme"/>
                <a:sym typeface="Wingdings" panose="05000000000000000000" pitchFamily="2" charset="2"/>
              </a:rPr>
              <a:t>Permet de préciser le type de population</a:t>
            </a:r>
          </a:p>
          <a:p>
            <a:pPr marL="171450" indent="-171450">
              <a:lnSpc>
                <a:spcPct val="100000"/>
              </a:lnSpc>
              <a:buFont typeface="Wingdings" panose="05000000000000000000" pitchFamily="2" charset="2"/>
              <a:buChar char="à"/>
            </a:pPr>
            <a:endParaRPr lang="fr-FR" sz="1200" b="0" strike="noStrike" spc="-1" dirty="0">
              <a:solidFill>
                <a:srgbClr val="000000"/>
              </a:solidFill>
              <a:latin typeface="The Pyte Foundry - Prhyme"/>
              <a:ea typeface="The Pyte Foundry - Prhyme"/>
            </a:endParaRPr>
          </a:p>
          <a:p>
            <a:pPr>
              <a:lnSpc>
                <a:spcPct val="100000"/>
              </a:lnSpc>
            </a:pPr>
            <a:endParaRPr lang="fr-FR" sz="1200" b="0" strike="noStrike" spc="-1" dirty="0">
              <a:latin typeface="Arial"/>
            </a:endParaRPr>
          </a:p>
        </p:txBody>
      </p:sp>
      <p:sp>
        <p:nvSpPr>
          <p:cNvPr id="49" name="CustomShape 9"/>
          <p:cNvSpPr/>
          <p:nvPr/>
        </p:nvSpPr>
        <p:spPr>
          <a:xfrm>
            <a:off x="158040" y="198072"/>
            <a:ext cx="10158777" cy="5991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200" b="1" spc="-1" dirty="0">
                <a:solidFill>
                  <a:srgbClr val="000000"/>
                </a:solidFill>
                <a:latin typeface="Gotham Book"/>
                <a:ea typeface="Gotham Book"/>
              </a:rPr>
              <a:t>#</a:t>
            </a:r>
            <a:r>
              <a:rPr lang="fr-FR" sz="1200" b="1" spc="-1" dirty="0" err="1">
                <a:solidFill>
                  <a:srgbClr val="000000"/>
                </a:solidFill>
                <a:latin typeface="Gotham Book"/>
                <a:ea typeface="Gotham Book"/>
              </a:rPr>
              <a:t>DataRenovationEnergetique</a:t>
            </a:r>
            <a:r>
              <a:rPr lang="fr-FR" sz="1200" b="1" spc="-1" dirty="0">
                <a:solidFill>
                  <a:srgbClr val="000000"/>
                </a:solidFill>
                <a:latin typeface="Gotham Book"/>
                <a:ea typeface="Gotham Book"/>
              </a:rPr>
              <a:t> 19 12 2019 - Thématique atelier </a:t>
            </a:r>
            <a:r>
              <a:rPr lang="fr-FR" sz="1200" b="1" spc="-1" dirty="0" smtClean="0">
                <a:solidFill>
                  <a:srgbClr val="000000"/>
                </a:solidFill>
                <a:latin typeface="Gotham Book"/>
                <a:ea typeface="Gotham Book"/>
              </a:rPr>
              <a:t>8 </a:t>
            </a:r>
            <a:r>
              <a:rPr lang="fr-FR" sz="1200" b="1" spc="-1" dirty="0">
                <a:solidFill>
                  <a:srgbClr val="000000"/>
                </a:solidFill>
                <a:latin typeface="Gotham Book"/>
                <a:ea typeface="Gotham Book"/>
              </a:rPr>
              <a:t>: Caractérisation des bâtiments</a:t>
            </a:r>
            <a:endParaRPr lang="fr-FR" sz="1200" spc="-1" dirty="0">
              <a:latin typeface="Arial"/>
            </a:endParaRPr>
          </a:p>
          <a:p>
            <a:r>
              <a:rPr lang="fr-FR" sz="1200" b="1" spc="-1" dirty="0" smtClean="0">
                <a:solidFill>
                  <a:srgbClr val="000000"/>
                </a:solidFill>
                <a:latin typeface="Gotham Book"/>
                <a:ea typeface="Gotham Book"/>
              </a:rPr>
              <a:t>Participants : </a:t>
            </a:r>
            <a:r>
              <a:rPr lang="fr-FR" sz="1200" b="1" spc="-1" dirty="0">
                <a:solidFill>
                  <a:srgbClr val="000000"/>
                </a:solidFill>
                <a:latin typeface="Gotham Book"/>
              </a:rPr>
              <a:t>Madeleine LAFON (</a:t>
            </a:r>
            <a:r>
              <a:rPr lang="fr-FR" sz="1200" b="1" spc="-1" dirty="0" err="1">
                <a:solidFill>
                  <a:srgbClr val="000000"/>
                </a:solidFill>
                <a:latin typeface="Gotham Book"/>
              </a:rPr>
              <a:t>Sonergia</a:t>
            </a:r>
            <a:r>
              <a:rPr lang="fr-FR" sz="1200" b="1" spc="-1" dirty="0">
                <a:solidFill>
                  <a:srgbClr val="000000"/>
                </a:solidFill>
                <a:latin typeface="Gotham Book"/>
              </a:rPr>
              <a:t>), </a:t>
            </a:r>
            <a:r>
              <a:rPr lang="fr-FR" sz="1200" b="1" spc="-1" dirty="0" smtClean="0">
                <a:solidFill>
                  <a:srgbClr val="000000"/>
                </a:solidFill>
                <a:latin typeface="Gotham Book"/>
                <a:ea typeface="Gotham Book"/>
              </a:rPr>
              <a:t>Vincent DEROCHE (DRIEA) Michèle ARDOUIN ( </a:t>
            </a:r>
            <a:r>
              <a:rPr lang="fr-FR" sz="1200" b="1" spc="-1" dirty="0" err="1" smtClean="0">
                <a:solidFill>
                  <a:srgbClr val="000000"/>
                </a:solidFill>
                <a:latin typeface="Gotham Book"/>
                <a:ea typeface="Gotham Book"/>
              </a:rPr>
              <a:t>UpFactor</a:t>
            </a:r>
            <a:r>
              <a:rPr lang="fr-FR" sz="1200" b="1" spc="-1" dirty="0" smtClean="0">
                <a:solidFill>
                  <a:srgbClr val="000000"/>
                </a:solidFill>
                <a:latin typeface="Gotham Book"/>
                <a:ea typeface="Gotham Book"/>
              </a:rPr>
              <a:t>), </a:t>
            </a:r>
            <a:r>
              <a:rPr lang="fr-FR" sz="1200" b="1" spc="-1" dirty="0">
                <a:solidFill>
                  <a:srgbClr val="000000"/>
                </a:solidFill>
                <a:latin typeface="Gotham Book"/>
                <a:ea typeface="Gotham Book"/>
              </a:rPr>
              <a:t>Olivier COSSON (</a:t>
            </a:r>
            <a:r>
              <a:rPr lang="fr-FR" sz="1200" b="1" spc="-1" dirty="0" err="1">
                <a:solidFill>
                  <a:srgbClr val="000000"/>
                </a:solidFill>
                <a:latin typeface="Gotham Book"/>
                <a:ea typeface="Gotham Book"/>
              </a:rPr>
              <a:t>Manexi</a:t>
            </a:r>
            <a:r>
              <a:rPr lang="fr-FR" sz="1200" b="1" spc="-1" dirty="0" smtClean="0">
                <a:solidFill>
                  <a:srgbClr val="000000"/>
                </a:solidFill>
                <a:latin typeface="Gotham Book"/>
                <a:ea typeface="Gotham Book"/>
              </a:rPr>
              <a:t>),</a:t>
            </a:r>
            <a:endParaRPr lang="fr-FR" sz="1200" spc="-1" dirty="0">
              <a:latin typeface="Arial"/>
            </a:endParaRPr>
          </a:p>
          <a:p>
            <a:pPr>
              <a:lnSpc>
                <a:spcPct val="100000"/>
              </a:lnSpc>
            </a:pPr>
            <a:endParaRPr lang="fr-FR" sz="1200" b="0" strike="noStrike" spc="-1" dirty="0">
              <a:latin typeface="Arial"/>
            </a:endParaRPr>
          </a:p>
        </p:txBody>
      </p:sp>
      <p:sp>
        <p:nvSpPr>
          <p:cNvPr id="51" name="CustomShape 11"/>
          <p:cNvSpPr/>
          <p:nvPr/>
        </p:nvSpPr>
        <p:spPr>
          <a:xfrm>
            <a:off x="4148280" y="838690"/>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209800" y="110412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297680" y="3871792"/>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5. Les possibles et leurs contraintes</a:t>
            </a:r>
          </a:p>
          <a:p>
            <a:pPr>
              <a:lnSpc>
                <a:spcPct val="100000"/>
              </a:lnSpc>
            </a:pPr>
            <a:endParaRPr lang="fr-FR" sz="1200" b="1" strike="noStrike" spc="-1" dirty="0" smtClean="0">
              <a:solidFill>
                <a:srgbClr val="000000"/>
              </a:solidFill>
              <a:latin typeface="The Pyte Foundry - Prhyme"/>
              <a:ea typeface="The Pyte Foundry - Prhyme"/>
            </a:endParaRPr>
          </a:p>
          <a:p>
            <a:pPr>
              <a:lnSpc>
                <a:spcPct val="100000"/>
              </a:lnSpc>
            </a:pPr>
            <a:r>
              <a:rPr lang="fr-FR" sz="1200" b="1" spc="-1" dirty="0" smtClean="0">
                <a:solidFill>
                  <a:srgbClr val="000000"/>
                </a:solidFill>
                <a:latin typeface="The Pyte Foundry - Prhyme"/>
                <a:ea typeface="The Pyte Foundry - Prhyme"/>
              </a:rPr>
              <a:t>CONTRAINTES : </a:t>
            </a:r>
          </a:p>
          <a:p>
            <a:pPr marL="171450" indent="-171450">
              <a:lnSpc>
                <a:spcPct val="100000"/>
              </a:lnSpc>
              <a:buFont typeface="Arial" panose="020B0604020202020204" pitchFamily="34" charset="0"/>
              <a:buChar char="•"/>
            </a:pPr>
            <a:r>
              <a:rPr lang="fr-FR" sz="1200" strike="noStrike" spc="-1" dirty="0" smtClean="0">
                <a:solidFill>
                  <a:srgbClr val="000000"/>
                </a:solidFill>
                <a:latin typeface="The Pyte Foundry - Prhyme"/>
                <a:ea typeface="The Pyte Foundry - Prhyme"/>
              </a:rPr>
              <a:t>RGPD car besoin des données à la maille adresse</a:t>
            </a:r>
          </a:p>
          <a:p>
            <a:pPr marL="171450" indent="-171450">
              <a:lnSpc>
                <a:spcPct val="100000"/>
              </a:lnSpc>
              <a:buFont typeface="Arial" panose="020B0604020202020204" pitchFamily="34" charset="0"/>
              <a:buChar char="•"/>
            </a:pPr>
            <a:endParaRPr lang="fr-FR" sz="1200" spc="-1" dirty="0">
              <a:solidFill>
                <a:srgbClr val="000000"/>
              </a:solidFill>
              <a:latin typeface="The Pyte Foundry - Prhyme"/>
              <a:ea typeface="The Pyte Foundry - Prhyme"/>
            </a:endParaRPr>
          </a:p>
          <a:p>
            <a:pPr>
              <a:lnSpc>
                <a:spcPct val="100000"/>
              </a:lnSpc>
            </a:pPr>
            <a:r>
              <a:rPr lang="fr-FR" sz="1200" b="1" spc="-1" dirty="0" smtClean="0">
                <a:solidFill>
                  <a:srgbClr val="000000"/>
                </a:solidFill>
                <a:latin typeface="The Pyte Foundry - Prhyme"/>
                <a:ea typeface="The Pyte Foundry - Prhyme"/>
              </a:rPr>
              <a:t>POSSIBLES : </a:t>
            </a:r>
          </a:p>
          <a:p>
            <a:pPr marL="171450" indent="-171450">
              <a:lnSpc>
                <a:spcPct val="100000"/>
              </a:lnSpc>
              <a:buFont typeface="Arial" panose="020B0604020202020204" pitchFamily="34" charset="0"/>
              <a:buChar char="•"/>
            </a:pPr>
            <a:r>
              <a:rPr lang="fr-FR" sz="1200" strike="noStrike" spc="-1" dirty="0" smtClean="0">
                <a:solidFill>
                  <a:srgbClr val="000000"/>
                </a:solidFill>
                <a:latin typeface="The Pyte Foundry - Prhyme"/>
                <a:ea typeface="The Pyte Foundry - Prhyme"/>
              </a:rPr>
              <a:t>Améliorer les bases en remplaçant les champs libres par des choix multiples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Améliorer l’interopérabilité des bases (adresses)</a:t>
            </a:r>
          </a:p>
          <a:p>
            <a:pPr marL="171450" indent="-171450">
              <a:lnSpc>
                <a:spcPct val="100000"/>
              </a:lnSpc>
              <a:buFont typeface="Arial" panose="020B0604020202020204" pitchFamily="34" charset="0"/>
              <a:buChar char="•"/>
            </a:pPr>
            <a:r>
              <a:rPr lang="fr-FR" sz="1200" strike="noStrike" spc="-1" dirty="0" smtClean="0">
                <a:solidFill>
                  <a:srgbClr val="000000"/>
                </a:solidFill>
                <a:latin typeface="The Pyte Foundry - Prhyme"/>
                <a:ea typeface="The Pyte Foundry - Prhyme"/>
              </a:rPr>
              <a:t>Préciser les frontières des données personnelles :  les parties communes, extérieures sont public, les parties intérieures au logement non communes ne seraient pas publiques </a:t>
            </a:r>
            <a:endParaRPr lang="fr-FR" sz="1200" strike="noStrike" spc="-1" dirty="0">
              <a:solidFill>
                <a:srgbClr val="000000"/>
              </a:solidFill>
              <a:latin typeface="The Pyte Foundry - Prhyme"/>
              <a:ea typeface="The Pyte Foundry - Prhyme"/>
            </a:endParaRPr>
          </a:p>
        </p:txBody>
      </p:sp>
    </p:spTree>
    <p:extLst>
      <p:ext uri="{BB962C8B-B14F-4D97-AF65-F5344CB8AC3E}">
        <p14:creationId xmlns:p14="http://schemas.microsoft.com/office/powerpoint/2010/main" val="339912191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ine 1"/>
          <p:cNvSpPr/>
          <p:nvPr/>
        </p:nvSpPr>
        <p:spPr>
          <a:xfrm>
            <a:off x="4025520"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2" name="Line 2"/>
          <p:cNvSpPr/>
          <p:nvPr/>
        </p:nvSpPr>
        <p:spPr>
          <a:xfrm>
            <a:off x="7782668" y="501480"/>
            <a:ext cx="360" cy="6356520"/>
          </a:xfrm>
          <a:prstGeom prst="line">
            <a:avLst/>
          </a:prstGeom>
          <a:ln w="38160"/>
        </p:spPr>
        <p:style>
          <a:lnRef idx="1">
            <a:schemeClr val="accent1"/>
          </a:lnRef>
          <a:fillRef idx="0">
            <a:schemeClr val="accent1"/>
          </a:fillRef>
          <a:effectRef idx="0">
            <a:schemeClr val="accent1"/>
          </a:effectRef>
          <a:fontRef idx="minor"/>
        </p:style>
      </p:sp>
      <p:sp>
        <p:nvSpPr>
          <p:cNvPr id="43" name="Line 3"/>
          <p:cNvSpPr/>
          <p:nvPr/>
        </p:nvSpPr>
        <p:spPr>
          <a:xfrm>
            <a:off x="0" y="3313201"/>
            <a:ext cx="12191760" cy="360"/>
          </a:xfrm>
          <a:prstGeom prst="line">
            <a:avLst/>
          </a:prstGeom>
          <a:ln w="38160"/>
        </p:spPr>
        <p:style>
          <a:lnRef idx="1">
            <a:schemeClr val="accent1"/>
          </a:lnRef>
          <a:fillRef idx="0">
            <a:schemeClr val="accent1"/>
          </a:fillRef>
          <a:effectRef idx="0">
            <a:schemeClr val="accent1"/>
          </a:effectRef>
          <a:fontRef idx="minor"/>
        </p:style>
        <p:txBody>
          <a:bodyPr/>
          <a:lstStyle/>
          <a:p>
            <a:endParaRPr lang="fr-FR" dirty="0"/>
          </a:p>
        </p:txBody>
      </p:sp>
      <p:sp>
        <p:nvSpPr>
          <p:cNvPr id="44" name="CustomShape 4"/>
          <p:cNvSpPr/>
          <p:nvPr/>
        </p:nvSpPr>
        <p:spPr>
          <a:xfrm>
            <a:off x="326527" y="797177"/>
            <a:ext cx="3225960" cy="21658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8600">
              <a:lnSpc>
                <a:spcPct val="100000"/>
              </a:lnSpc>
              <a:buAutoNum type="arabicPeriod"/>
            </a:pPr>
            <a:r>
              <a:rPr lang="fr-FR" sz="1200" b="1" strike="noStrike" spc="-1" dirty="0" smtClean="0">
                <a:solidFill>
                  <a:srgbClr val="000000"/>
                </a:solidFill>
                <a:latin typeface="The Pyte Foundry - Prhyme"/>
                <a:ea typeface="The Pyte Foundry - Prhyme"/>
              </a:rPr>
              <a:t>Description </a:t>
            </a:r>
            <a:r>
              <a:rPr lang="fr-FR" sz="1200" b="1" strike="noStrike" spc="-1" dirty="0">
                <a:solidFill>
                  <a:srgbClr val="000000"/>
                </a:solidFill>
                <a:latin typeface="The Pyte Foundry - Prhyme"/>
                <a:ea typeface="The Pyte Foundry - Prhyme"/>
              </a:rPr>
              <a:t>des besoins ou </a:t>
            </a:r>
            <a:r>
              <a:rPr lang="fr-FR" sz="1200" b="1" strike="noStrike" spc="-1" dirty="0" smtClean="0">
                <a:solidFill>
                  <a:srgbClr val="000000"/>
                </a:solidFill>
                <a:latin typeface="The Pyte Foundry - Prhyme"/>
                <a:ea typeface="The Pyte Foundry - Prhyme"/>
              </a:rPr>
              <a:t>objectifs</a:t>
            </a:r>
          </a:p>
          <a:p>
            <a:pPr marL="228600" indent="-228600">
              <a:lnSpc>
                <a:spcPct val="100000"/>
              </a:lnSpc>
              <a:buAutoNum type="arabicPeriod"/>
            </a:pPr>
            <a:endParaRPr lang="fr-FR" sz="1200" spc="-1" dirty="0">
              <a:solidFill>
                <a:srgbClr val="000000"/>
              </a:solidFill>
              <a:latin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Difficulté sur le fiabiliser l’adresse dans les DPE. D’autres erreurs sur surface l’année de construction…</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Inviter le propriétaire à vérifier les données saisies</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Des données comme la surface peuvent être automatiquement récupérées</a:t>
            </a:r>
          </a:p>
          <a:p>
            <a:pPr marL="171450" indent="-171450">
              <a:lnSpc>
                <a:spcPct val="100000"/>
              </a:lnSpc>
              <a:buFont typeface="Arial" panose="020B0604020202020204" pitchFamily="34" charset="0"/>
              <a:buChar char="•"/>
            </a:pPr>
            <a:endParaRPr lang="fr-FR" sz="1200"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endParaRPr lang="fr-FR" sz="1200" spc="-1" dirty="0">
              <a:solidFill>
                <a:srgbClr val="000000"/>
              </a:solidFill>
              <a:latin typeface="The Pyte Foundry - Prhyme"/>
              <a:ea typeface="The Pyte Foundry - Prhyme"/>
            </a:endParaRPr>
          </a:p>
          <a:p>
            <a:pPr>
              <a:lnSpc>
                <a:spcPct val="100000"/>
              </a:lnSpc>
            </a:pPr>
            <a:endParaRPr lang="fr-FR" sz="1200" b="0" strike="noStrike" spc="-1" dirty="0">
              <a:latin typeface="Arial"/>
            </a:endParaRPr>
          </a:p>
        </p:txBody>
      </p:sp>
      <p:sp>
        <p:nvSpPr>
          <p:cNvPr id="45" name="CustomShape 5"/>
          <p:cNvSpPr/>
          <p:nvPr/>
        </p:nvSpPr>
        <p:spPr>
          <a:xfrm>
            <a:off x="8355420" y="797178"/>
            <a:ext cx="3339720" cy="26939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3. Recensement des outils connexes développés en France ou ailleurs (</a:t>
            </a:r>
            <a:r>
              <a:rPr lang="fr-FR" sz="1200" b="1" strike="noStrike" spc="-1" dirty="0" err="1">
                <a:solidFill>
                  <a:srgbClr val="000000"/>
                </a:solidFill>
                <a:latin typeface="The Pyte Foundry - Prhyme"/>
                <a:ea typeface="The Pyte Foundry - Prhyme"/>
              </a:rPr>
              <a:t>bench</a:t>
            </a:r>
            <a:r>
              <a:rPr lang="fr-FR" sz="1200" b="1" strike="noStrike" spc="-1" dirty="0">
                <a:solidFill>
                  <a:srgbClr val="000000"/>
                </a:solidFill>
                <a:latin typeface="The Pyte Foundry - Prhyme"/>
                <a:ea typeface="The Pyte Foundry - Prhyme"/>
              </a:rPr>
              <a:t> </a:t>
            </a:r>
            <a:r>
              <a:rPr lang="fr-FR" sz="1200" b="1" strike="noStrike" spc="-1" dirty="0" err="1">
                <a:solidFill>
                  <a:srgbClr val="000000"/>
                </a:solidFill>
                <a:latin typeface="The Pyte Foundry - Prhyme"/>
                <a:ea typeface="The Pyte Foundry - Prhyme"/>
              </a:rPr>
              <a:t>marking</a:t>
            </a:r>
            <a:r>
              <a:rPr lang="fr-FR" sz="1200" b="1" strike="noStrike" spc="-1" dirty="0">
                <a:solidFill>
                  <a:srgbClr val="000000"/>
                </a:solidFill>
                <a:latin typeface="The Pyte Foundry - Prhyme"/>
                <a:ea typeface="The Pyte Foundry - Prhyme"/>
              </a:rPr>
              <a:t>)</a:t>
            </a:r>
          </a:p>
          <a:p>
            <a:pPr>
              <a:lnSpc>
                <a:spcPct val="100000"/>
              </a:lnSpc>
            </a:pPr>
            <a:endParaRPr lang="fr-FR" sz="1200" spc="-1" dirty="0">
              <a:solidFill>
                <a:srgbClr val="000000"/>
              </a:solidFill>
              <a:latin typeface="The Pyte Foundry - Prhyme"/>
            </a:endParaRPr>
          </a:p>
        </p:txBody>
      </p:sp>
      <p:sp>
        <p:nvSpPr>
          <p:cNvPr id="46" name="CustomShape 6"/>
          <p:cNvSpPr/>
          <p:nvPr/>
        </p:nvSpPr>
        <p:spPr>
          <a:xfrm>
            <a:off x="4340258" y="797177"/>
            <a:ext cx="3265920" cy="290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2. Description du contexte et des parties prenantes</a:t>
            </a:r>
          </a:p>
          <a:p>
            <a:pPr>
              <a:lnSpc>
                <a:spcPct val="100000"/>
              </a:lnSpc>
            </a:pPr>
            <a:r>
              <a:rPr lang="fr-FR" sz="1200" spc="-1" dirty="0" smtClean="0">
                <a:solidFill>
                  <a:srgbClr val="000000"/>
                </a:solidFill>
                <a:latin typeface="The Pyte Foundry - Prhyme"/>
              </a:rPr>
              <a:t>Indispensable pour mettre en œuvre le carnet numérique </a:t>
            </a:r>
          </a:p>
        </p:txBody>
      </p:sp>
      <p:sp>
        <p:nvSpPr>
          <p:cNvPr id="47" name="CustomShape 7"/>
          <p:cNvSpPr/>
          <p:nvPr/>
        </p:nvSpPr>
        <p:spPr>
          <a:xfrm>
            <a:off x="296546" y="3871072"/>
            <a:ext cx="3837240" cy="2772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4. Données et ressources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rPr>
              <a:t>DPE/DV3F</a:t>
            </a:r>
            <a:endParaRPr lang="fr-FR" sz="1200" b="0" strike="noStrike" spc="-1" dirty="0">
              <a:latin typeface="Arial"/>
            </a:endParaRPr>
          </a:p>
        </p:txBody>
      </p:sp>
      <p:sp>
        <p:nvSpPr>
          <p:cNvPr id="48" name="CustomShape 8"/>
          <p:cNvSpPr/>
          <p:nvPr/>
        </p:nvSpPr>
        <p:spPr>
          <a:xfrm>
            <a:off x="7920555" y="3875420"/>
            <a:ext cx="4027320" cy="418359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6. Les propositions d’actions</a:t>
            </a:r>
          </a:p>
          <a:p>
            <a:pPr>
              <a:lnSpc>
                <a:spcPct val="100000"/>
              </a:lnSpc>
            </a:pPr>
            <a:endParaRPr lang="fr-FR" sz="1200" b="1" strike="noStrike" spc="-1" dirty="0">
              <a:solidFill>
                <a:srgbClr val="000000"/>
              </a:solidFill>
              <a:latin typeface="The Pyte Foundry - Prhyme"/>
              <a:ea typeface="The Pyte Foundry - Prhyme"/>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rPr>
              <a:t>Incitations financières diagnostiquées/habitant</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sym typeface="Wingdings" panose="05000000000000000000" pitchFamily="2" charset="2"/>
              </a:rPr>
              <a:t>Outils de saisie/normalisation adresse géo localisée (éviter les saisies libres) : BAN ? API </a:t>
            </a:r>
            <a:r>
              <a:rPr lang="fr-FR" sz="1200" spc="-1" dirty="0" err="1" smtClean="0">
                <a:solidFill>
                  <a:srgbClr val="000000"/>
                </a:solidFill>
                <a:latin typeface="The Pyte Foundry - Prhyme"/>
                <a:ea typeface="The Pyte Foundry - Prhyme"/>
                <a:sym typeface="Wingdings" panose="05000000000000000000" pitchFamily="2" charset="2"/>
              </a:rPr>
              <a:t>google</a:t>
            </a:r>
            <a:endParaRPr lang="fr-FR" sz="1200" spc="-1" dirty="0" smtClean="0">
              <a:solidFill>
                <a:srgbClr val="000000"/>
              </a:solidFill>
              <a:latin typeface="The Pyte Foundry - Prhyme"/>
              <a:ea typeface="The Pyte Foundry - Prhyme"/>
              <a:sym typeface="Wingdings" panose="05000000000000000000" pitchFamily="2" charset="2"/>
            </a:endParaRP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sym typeface="Wingdings" panose="05000000000000000000" pitchFamily="2" charset="2"/>
              </a:rPr>
              <a:t>Présenter la surface : pré-saisie à récupérer dès que l’adresse est connue </a:t>
            </a:r>
          </a:p>
          <a:p>
            <a:pPr marL="171450" indent="-171450">
              <a:lnSpc>
                <a:spcPct val="100000"/>
              </a:lnSpc>
              <a:buFont typeface="Arial" panose="020B0604020202020204" pitchFamily="34" charset="0"/>
              <a:buChar char="•"/>
            </a:pPr>
            <a:r>
              <a:rPr lang="fr-FR" sz="1200" spc="-1" dirty="0" smtClean="0">
                <a:solidFill>
                  <a:srgbClr val="000000"/>
                </a:solidFill>
                <a:latin typeface="The Pyte Foundry - Prhyme"/>
                <a:ea typeface="The Pyte Foundry - Prhyme"/>
                <a:sym typeface="Wingdings" panose="05000000000000000000" pitchFamily="2" charset="2"/>
              </a:rPr>
              <a:t>Vérification par habitants : adresse, surface, année de construction</a:t>
            </a:r>
          </a:p>
          <a:p>
            <a:pPr marL="171450" indent="-171450">
              <a:lnSpc>
                <a:spcPct val="100000"/>
              </a:lnSpc>
              <a:buFont typeface="Arial" panose="020B0604020202020204" pitchFamily="34" charset="0"/>
              <a:buChar char="•"/>
            </a:pPr>
            <a:r>
              <a:rPr lang="fr-FR" sz="1200" b="0" strike="noStrike" spc="-1" dirty="0" smtClean="0">
                <a:solidFill>
                  <a:srgbClr val="000000"/>
                </a:solidFill>
                <a:latin typeface="The Pyte Foundry - Prhyme"/>
                <a:ea typeface="The Pyte Foundry - Prhyme"/>
                <a:sym typeface="Wingdings" panose="05000000000000000000" pitchFamily="2" charset="2"/>
              </a:rPr>
              <a:t>Finaliser un croisement bâtiment avec son adresse autour de la BAN</a:t>
            </a:r>
          </a:p>
          <a:p>
            <a:pPr>
              <a:lnSpc>
                <a:spcPct val="100000"/>
              </a:lnSpc>
            </a:pPr>
            <a:endParaRPr lang="fr-FR" sz="1200" b="0" strike="noStrike" spc="-1" dirty="0" smtClean="0">
              <a:solidFill>
                <a:srgbClr val="000000"/>
              </a:solidFill>
              <a:latin typeface="The Pyte Foundry - Prhyme"/>
              <a:ea typeface="The Pyte Foundry - Prhyme"/>
              <a:sym typeface="Wingdings" panose="05000000000000000000" pitchFamily="2" charset="2"/>
            </a:endParaRPr>
          </a:p>
          <a:p>
            <a:pPr marL="171450" indent="-171450">
              <a:lnSpc>
                <a:spcPct val="100000"/>
              </a:lnSpc>
              <a:buFont typeface="Wingdings" panose="05000000000000000000" pitchFamily="2" charset="2"/>
              <a:buChar char="à"/>
            </a:pPr>
            <a:endParaRPr lang="fr-FR" sz="1200" b="0" strike="noStrike" spc="-1" dirty="0">
              <a:solidFill>
                <a:srgbClr val="000000"/>
              </a:solidFill>
              <a:latin typeface="The Pyte Foundry - Prhyme"/>
              <a:ea typeface="The Pyte Foundry - Prhyme"/>
            </a:endParaRPr>
          </a:p>
          <a:p>
            <a:pPr>
              <a:lnSpc>
                <a:spcPct val="100000"/>
              </a:lnSpc>
            </a:pPr>
            <a:endParaRPr lang="fr-FR" sz="1200" b="0" strike="noStrike" spc="-1" dirty="0">
              <a:latin typeface="Arial"/>
            </a:endParaRPr>
          </a:p>
        </p:txBody>
      </p:sp>
      <p:sp>
        <p:nvSpPr>
          <p:cNvPr id="49" name="CustomShape 9"/>
          <p:cNvSpPr/>
          <p:nvPr/>
        </p:nvSpPr>
        <p:spPr>
          <a:xfrm>
            <a:off x="158040" y="198073"/>
            <a:ext cx="12033720" cy="4630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pc="-1" dirty="0">
                <a:solidFill>
                  <a:srgbClr val="000000"/>
                </a:solidFill>
                <a:latin typeface="Gotham Book"/>
                <a:ea typeface="Gotham Book"/>
              </a:rPr>
              <a:t>#</a:t>
            </a:r>
            <a:r>
              <a:rPr lang="fr-FR" sz="1200" b="1" spc="-1" dirty="0" err="1">
                <a:solidFill>
                  <a:srgbClr val="000000"/>
                </a:solidFill>
                <a:latin typeface="Gotham Book"/>
                <a:ea typeface="Gotham Book"/>
              </a:rPr>
              <a:t>DataRenovationEnergetique</a:t>
            </a:r>
            <a:r>
              <a:rPr lang="fr-FR" sz="1200" b="1" spc="-1" dirty="0">
                <a:solidFill>
                  <a:srgbClr val="000000"/>
                </a:solidFill>
                <a:latin typeface="Gotham Book"/>
                <a:ea typeface="Gotham Book"/>
              </a:rPr>
              <a:t> 19 12 2019 - </a:t>
            </a:r>
            <a:r>
              <a:rPr lang="fr-FR" sz="1200" b="1" strike="noStrike" spc="-1" dirty="0" smtClean="0">
                <a:solidFill>
                  <a:srgbClr val="000000"/>
                </a:solidFill>
                <a:latin typeface="Gotham Book"/>
                <a:ea typeface="Gotham Book"/>
              </a:rPr>
              <a:t>Thématique atelier 9 : améliorer l’adressage des bâtiments</a:t>
            </a:r>
          </a:p>
          <a:p>
            <a:pPr>
              <a:lnSpc>
                <a:spcPct val="100000"/>
              </a:lnSpc>
            </a:pPr>
            <a:r>
              <a:rPr lang="fr-FR" sz="1200" b="1" spc="-1" dirty="0" smtClean="0">
                <a:solidFill>
                  <a:srgbClr val="000000"/>
                </a:solidFill>
                <a:latin typeface="Gotham Book"/>
                <a:ea typeface="Gotham Book"/>
              </a:rPr>
              <a:t>Participants : Perrine RUTKOWSKI (</a:t>
            </a:r>
            <a:r>
              <a:rPr lang="fr-FR" sz="1200" b="1" spc="-1" dirty="0" err="1" smtClean="0">
                <a:solidFill>
                  <a:srgbClr val="000000"/>
                </a:solidFill>
                <a:latin typeface="Gotham Book"/>
                <a:ea typeface="Gotham Book"/>
              </a:rPr>
              <a:t>Cerema</a:t>
            </a:r>
            <a:r>
              <a:rPr lang="fr-FR" sz="1200" b="1" spc="-1" dirty="0" smtClean="0">
                <a:solidFill>
                  <a:srgbClr val="000000"/>
                </a:solidFill>
                <a:latin typeface="Gotham Book"/>
                <a:ea typeface="Gotham Book"/>
              </a:rPr>
              <a:t>), Nicolas BERTHELOT (</a:t>
            </a:r>
            <a:r>
              <a:rPr lang="fr-FR" sz="1200" b="1" spc="-1" dirty="0" err="1" smtClean="0">
                <a:solidFill>
                  <a:srgbClr val="000000"/>
                </a:solidFill>
                <a:latin typeface="Gotham Book"/>
                <a:ea typeface="Gotham Book"/>
              </a:rPr>
              <a:t>Nam’R</a:t>
            </a:r>
            <a:r>
              <a:rPr lang="fr-FR" sz="1200" b="1" spc="-1" dirty="0" smtClean="0">
                <a:solidFill>
                  <a:srgbClr val="000000"/>
                </a:solidFill>
                <a:latin typeface="Gotham Book"/>
                <a:ea typeface="Gotham Book"/>
              </a:rPr>
              <a:t>), Richard MITANCHEY (</a:t>
            </a:r>
            <a:r>
              <a:rPr lang="fr-FR" sz="1200" b="1" spc="-1" dirty="0" err="1" smtClean="0">
                <a:solidFill>
                  <a:srgbClr val="000000"/>
                </a:solidFill>
                <a:latin typeface="Gotham Book"/>
                <a:ea typeface="Gotham Book"/>
              </a:rPr>
              <a:t>Cerema</a:t>
            </a:r>
            <a:r>
              <a:rPr lang="fr-FR" sz="1200" b="1" spc="-1" dirty="0" smtClean="0">
                <a:solidFill>
                  <a:srgbClr val="000000"/>
                </a:solidFill>
                <a:latin typeface="Gotham Book"/>
                <a:ea typeface="Gotham Book"/>
              </a:rPr>
              <a:t>),Sylvain ROY (</a:t>
            </a:r>
            <a:r>
              <a:rPr lang="fr-FR" sz="1200" b="1" spc="-1" dirty="0" err="1" smtClean="0">
                <a:solidFill>
                  <a:srgbClr val="000000"/>
                </a:solidFill>
                <a:latin typeface="Gotham Book"/>
                <a:ea typeface="Gotham Book"/>
              </a:rPr>
              <a:t>RenovHome</a:t>
            </a:r>
            <a:r>
              <a:rPr lang="fr-FR" sz="1200" b="1" spc="-1" dirty="0" smtClean="0">
                <a:solidFill>
                  <a:srgbClr val="000000"/>
                </a:solidFill>
                <a:latin typeface="Gotham Book"/>
                <a:ea typeface="Gotham Book"/>
              </a:rPr>
              <a:t>), Sylvain PREDELLE (MTES), Antoine BREIWILLER (CSTB) </a:t>
            </a:r>
            <a:r>
              <a:rPr lang="fr-FR" sz="1200" b="1" strike="noStrike" spc="-1" dirty="0" smtClean="0">
                <a:solidFill>
                  <a:srgbClr val="000000"/>
                </a:solidFill>
                <a:latin typeface="Gotham Book"/>
                <a:ea typeface="Gotham Book"/>
              </a:rPr>
              <a:t> </a:t>
            </a:r>
            <a:endParaRPr lang="fr-FR" sz="1200" b="0" strike="noStrike" spc="-1" dirty="0">
              <a:latin typeface="Arial"/>
            </a:endParaRPr>
          </a:p>
        </p:txBody>
      </p:sp>
      <p:sp>
        <p:nvSpPr>
          <p:cNvPr id="51" name="CustomShape 11"/>
          <p:cNvSpPr/>
          <p:nvPr/>
        </p:nvSpPr>
        <p:spPr>
          <a:xfrm>
            <a:off x="4148280" y="838690"/>
            <a:ext cx="3630960" cy="191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2" name="CustomShape 12"/>
          <p:cNvSpPr/>
          <p:nvPr/>
        </p:nvSpPr>
        <p:spPr>
          <a:xfrm>
            <a:off x="8209800" y="1104120"/>
            <a:ext cx="3630960" cy="11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3" name="CustomShape 13"/>
          <p:cNvSpPr/>
          <p:nvPr/>
        </p:nvSpPr>
        <p:spPr>
          <a:xfrm>
            <a:off x="122760" y="4345200"/>
            <a:ext cx="3630960" cy="161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4" name="CustomShape 14"/>
          <p:cNvSpPr/>
          <p:nvPr/>
        </p:nvSpPr>
        <p:spPr>
          <a:xfrm>
            <a:off x="4148280" y="4345200"/>
            <a:ext cx="3630960" cy="85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5" name="CustomShape 15"/>
          <p:cNvSpPr/>
          <p:nvPr/>
        </p:nvSpPr>
        <p:spPr>
          <a:xfrm>
            <a:off x="8209800" y="4345920"/>
            <a:ext cx="3630960" cy="176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p:txBody>
      </p:sp>
      <p:sp>
        <p:nvSpPr>
          <p:cNvPr id="56" name="CustomShape 16"/>
          <p:cNvSpPr/>
          <p:nvPr/>
        </p:nvSpPr>
        <p:spPr>
          <a:xfrm>
            <a:off x="4297680" y="3871792"/>
            <a:ext cx="3456000" cy="27628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00000"/>
                </a:solidFill>
                <a:latin typeface="The Pyte Foundry - Prhyme"/>
                <a:ea typeface="The Pyte Foundry - Prhyme"/>
              </a:rPr>
              <a:t>5. Les possibles et leurs contraintes</a:t>
            </a:r>
          </a:p>
          <a:p>
            <a:pPr>
              <a:lnSpc>
                <a:spcPct val="100000"/>
              </a:lnSpc>
            </a:pPr>
            <a:endParaRPr lang="fr-FR" sz="1200" b="1" spc="-1" dirty="0">
              <a:solidFill>
                <a:srgbClr val="000000"/>
              </a:solidFill>
              <a:latin typeface="The Pyte Foundry - Prhyme"/>
              <a:ea typeface="The Pyte Foundry - Prhyme"/>
            </a:endParaRPr>
          </a:p>
          <a:p>
            <a:pPr>
              <a:lnSpc>
                <a:spcPct val="100000"/>
              </a:lnSpc>
            </a:pPr>
            <a:r>
              <a:rPr lang="fr-FR" sz="1200" strike="noStrike" spc="-1" dirty="0" smtClean="0">
                <a:solidFill>
                  <a:srgbClr val="000000"/>
                </a:solidFill>
                <a:latin typeface="The Pyte Foundry - Prhyme"/>
                <a:ea typeface="The Pyte Foundry - Prhyme"/>
              </a:rPr>
              <a:t>Définition des bâtiments dans la BAN</a:t>
            </a:r>
          </a:p>
        </p:txBody>
      </p:sp>
    </p:spTree>
    <p:extLst>
      <p:ext uri="{BB962C8B-B14F-4D97-AF65-F5344CB8AC3E}">
        <p14:creationId xmlns:p14="http://schemas.microsoft.com/office/powerpoint/2010/main" val="203742514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2580</Words>
  <Application>Microsoft Office PowerPoint</Application>
  <PresentationFormat>Grand écran</PresentationFormat>
  <Paragraphs>646</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Gotham Book</vt:lpstr>
      <vt:lpstr>The Pyte Foundry - Prhyme</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SPITTLER Benoit</dc:creator>
  <cp:lastModifiedBy>SPITTLER Benoit</cp:lastModifiedBy>
  <cp:revision>62</cp:revision>
  <cp:lastPrinted>2020-01-14T18:47:10Z</cp:lastPrinted>
  <dcterms:created xsi:type="dcterms:W3CDTF">2020-01-10T11:10:44Z</dcterms:created>
  <dcterms:modified xsi:type="dcterms:W3CDTF">2020-01-15T08:58:16Z</dcterms:modified>
</cp:coreProperties>
</file>