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326" r:id="rId2"/>
    <p:sldId id="331" r:id="rId3"/>
    <p:sldId id="332" r:id="rId4"/>
    <p:sldId id="333" r:id="rId5"/>
    <p:sldId id="328" r:id="rId6"/>
    <p:sldId id="334" r:id="rId7"/>
    <p:sldId id="336" r:id="rId8"/>
    <p:sldId id="337" r:id="rId9"/>
    <p:sldId id="338" r:id="rId10"/>
    <p:sldId id="339" r:id="rId11"/>
    <p:sldId id="329" r:id="rId12"/>
    <p:sldId id="347" r:id="rId13"/>
    <p:sldId id="341" r:id="rId14"/>
    <p:sldId id="342" r:id="rId15"/>
    <p:sldId id="343" r:id="rId16"/>
    <p:sldId id="346" r:id="rId17"/>
    <p:sldId id="344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2"/>
            <p14:sldId id="333"/>
            <p14:sldId id="328"/>
            <p14:sldId id="334"/>
            <p14:sldId id="336"/>
            <p14:sldId id="337"/>
            <p14:sldId id="338"/>
            <p14:sldId id="339"/>
            <p14:sldId id="329"/>
            <p14:sldId id="347"/>
            <p14:sldId id="341"/>
            <p14:sldId id="342"/>
            <p14:sldId id="343"/>
            <p14:sldId id="346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ANOT Anthony" initials="DA" lastIdx="1" clrIdx="0">
    <p:extLst>
      <p:ext uri="{19B8F6BF-5375-455C-9EA6-DF929625EA0E}">
        <p15:presenceInfo xmlns:p15="http://schemas.microsoft.com/office/powerpoint/2012/main" userId="DICANOT Anth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 autoAdjust="0"/>
    <p:restoredTop sz="94660"/>
  </p:normalViewPr>
  <p:slideViewPr>
    <p:cSldViewPr showGuides="1">
      <p:cViewPr varScale="1">
        <p:scale>
          <a:sx n="91" d="100"/>
          <a:sy n="91" d="100"/>
        </p:scale>
        <p:origin x="552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 smtClean="0"/>
              <a:t>Greentech</a:t>
            </a:r>
            <a:r>
              <a:rPr lang="fr-FR" noProof="0" dirty="0" smtClean="0"/>
              <a:t> Innovation : un programme d’accompagnement pour les start-up et PME innovantes pour les politiques publiques de transition écologique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commande publique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901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772101"/>
            <a:ext cx="8424000" cy="215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/>
              <a:t>Formation/Sensibilisation à la commande publique </a:t>
            </a:r>
            <a:r>
              <a:rPr lang="fr-FR" sz="1300" dirty="0" smtClean="0"/>
              <a:t>(marché de gré à gré, marché </a:t>
            </a:r>
            <a:r>
              <a:rPr lang="fr-FR" sz="1300" dirty="0"/>
              <a:t>innovant, </a:t>
            </a:r>
            <a:r>
              <a:rPr lang="fr-FR" sz="1300" dirty="0" smtClean="0"/>
              <a:t>...)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 smtClean="0"/>
              <a:t>Aide à la recherche de collectivités pertinentes et mise en relation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 smtClean="0"/>
              <a:t>Référencement spécifique </a:t>
            </a:r>
            <a:r>
              <a:rPr lang="fr-FR" sz="1300" dirty="0" err="1" smtClean="0"/>
              <a:t>BtoA</a:t>
            </a:r>
            <a:r>
              <a:rPr lang="fr-FR" sz="1300" dirty="0" smtClean="0"/>
              <a:t> dans l’annuaire Greentech innovation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 smtClean="0"/>
              <a:t>Accès </a:t>
            </a:r>
            <a:r>
              <a:rPr lang="fr-FR" sz="1300" dirty="0"/>
              <a:t>à </a:t>
            </a:r>
            <a:r>
              <a:rPr lang="fr-FR" sz="1300" dirty="0" err="1" smtClean="0"/>
              <a:t>Cision</a:t>
            </a:r>
            <a:r>
              <a:rPr lang="fr-FR" sz="1300" dirty="0" smtClean="0"/>
              <a:t> (base </a:t>
            </a:r>
            <a:r>
              <a:rPr lang="fr-FR" sz="1300" dirty="0"/>
              <a:t>de contacts </a:t>
            </a:r>
            <a:r>
              <a:rPr lang="fr-FR" sz="1300" dirty="0" smtClean="0"/>
              <a:t>« presse » et institutionnels)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 smtClean="0"/>
              <a:t>Participation </a:t>
            </a:r>
            <a:r>
              <a:rPr lang="fr-FR" sz="1300" dirty="0"/>
              <a:t>à des évènements </a:t>
            </a:r>
            <a:r>
              <a:rPr lang="fr-FR" sz="1300" dirty="0" smtClean="0"/>
              <a:t>en </a:t>
            </a:r>
            <a:r>
              <a:rPr lang="fr-FR" sz="1300" dirty="0"/>
              <a:t>lien avec la commande publique (RDG, Salon des maires et des collectivités locales...) </a:t>
            </a:r>
            <a:endParaRPr lang="fr-FR" sz="13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300" dirty="0" smtClean="0"/>
              <a:t>Résidence possible au </a:t>
            </a:r>
            <a:r>
              <a:rPr lang="fr-FR" sz="1300" dirty="0"/>
              <a:t>Living-</a:t>
            </a:r>
            <a:r>
              <a:rPr lang="fr-FR" sz="1300" dirty="0" err="1"/>
              <a:t>Lab</a:t>
            </a:r>
            <a:r>
              <a:rPr lang="fr-FR" sz="1300" dirty="0"/>
              <a:t> Greentech de </a:t>
            </a:r>
            <a:r>
              <a:rPr lang="fr-FR" sz="1300" dirty="0" smtClean="0"/>
              <a:t>Saint-Mandé (94), selon les places disponibles</a:t>
            </a:r>
            <a:endParaRPr lang="fr-FR" sz="1300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9" y="1665205"/>
            <a:ext cx="5292448" cy="2951248"/>
          </a:xfrm>
        </p:spPr>
        <p:txBody>
          <a:bodyPr/>
          <a:lstStyle/>
          <a:p>
            <a:r>
              <a:rPr lang="fr-FR" sz="1600" b="1" dirty="0" smtClean="0"/>
              <a:t>Eligibilité</a:t>
            </a:r>
            <a:endParaRPr lang="fr-FR" sz="16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Être </a:t>
            </a:r>
            <a:r>
              <a:rPr lang="fr-FR" sz="1400" dirty="0"/>
              <a:t>une PME au sens communautaire du terme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Domiciliation sur le territoire national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MVP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Appartenance à l’un des champs thématiques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Dépôts dans les délais, sur démarches simplifiées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Complétude du </a:t>
            </a:r>
            <a:r>
              <a:rPr lang="fr-FR" sz="1400" dirty="0" smtClean="0"/>
              <a:t>dossier</a:t>
            </a:r>
            <a:endParaRPr lang="fr-FR" sz="9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104774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29706"/>
            <a:ext cx="4212000" cy="2951248"/>
          </a:xfrm>
        </p:spPr>
        <p:txBody>
          <a:bodyPr/>
          <a:lstStyle/>
          <a:p>
            <a:r>
              <a:rPr lang="fr-FR" sz="1600" b="1" dirty="0" smtClean="0"/>
              <a:t>Les thématiques</a:t>
            </a:r>
          </a:p>
          <a:p>
            <a:pPr lvl="2">
              <a:lnSpc>
                <a:spcPct val="150000"/>
              </a:lnSpc>
            </a:pPr>
            <a:r>
              <a:rPr lang="fr-FR" sz="1400" dirty="0" smtClean="0"/>
              <a:t>Alimentation </a:t>
            </a:r>
            <a:r>
              <a:rPr lang="fr-FR" sz="1400" dirty="0"/>
              <a:t>et agriculture durables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Bâtiment et ville durables 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Décarbonation</a:t>
            </a:r>
            <a:r>
              <a:rPr lang="fr-FR" sz="1400" dirty="0"/>
              <a:t> de l’industrie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Eau, biodiversité et biomimétisme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Économie circulaire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Energies renouvelables et </a:t>
            </a:r>
            <a:r>
              <a:rPr lang="fr-FR" sz="1400" dirty="0" err="1" smtClean="0"/>
              <a:t>décarbonnées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248472" y="1937173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 smtClean="0"/>
              <a:t>Innovation </a:t>
            </a:r>
            <a:r>
              <a:rPr lang="fr-FR" sz="1400" dirty="0"/>
              <a:t>maritimes et écosystèmes marins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Mobilité durable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Prévention des risques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Santé environnement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Numérique </a:t>
            </a:r>
            <a:r>
              <a:rPr lang="fr-FR" sz="1400" dirty="0" err="1"/>
              <a:t>éco-responsable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Finance </a:t>
            </a:r>
            <a:r>
              <a:rPr lang="fr-FR" sz="1400" dirty="0" smtClean="0"/>
              <a:t>durable &amp; RSE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71600" y="843558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491630"/>
            <a:ext cx="7738229" cy="2486322"/>
          </a:xfrm>
        </p:spPr>
        <p:txBody>
          <a:bodyPr/>
          <a:lstStyle/>
          <a:p>
            <a:r>
              <a:rPr lang="fr-FR" sz="1600" b="1" dirty="0" smtClean="0"/>
              <a:t>Sélection</a:t>
            </a:r>
            <a:endParaRPr lang="fr-FR" sz="14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Adéquation avec les politiques publiques de transition écologique et </a:t>
            </a:r>
            <a:r>
              <a:rPr lang="fr-FR" sz="1400" dirty="0" smtClean="0"/>
              <a:t>énergétique</a:t>
            </a:r>
            <a:endParaRPr lang="fr-FR" sz="14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Potentiel environnemental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Caractère innovant de la solution (high </a:t>
            </a:r>
            <a:r>
              <a:rPr lang="fr-FR" sz="1400" dirty="0" err="1"/>
              <a:t>tech</a:t>
            </a:r>
            <a:r>
              <a:rPr lang="fr-FR" sz="1400" dirty="0"/>
              <a:t>,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tech</a:t>
            </a:r>
            <a:r>
              <a:rPr lang="fr-FR" sz="1400" dirty="0"/>
              <a:t>, technologique ou non)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Potentiel économique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Adéquation produit/marché de la solution 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Maturité du projet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Capacité de l’entreprise à développer le projet </a:t>
            </a:r>
          </a:p>
          <a:p>
            <a:endParaRPr lang="fr-FR" sz="1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50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34281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9551" y="1491630"/>
            <a:ext cx="4320481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Processus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1/ Etude du dossier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2/ Passage en audition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10 minutes de présentation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10 minutes de questions/réponses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Plan type transmis une à deux semaines à l’avance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 smtClean="0"/>
              <a:t>3/ Sélection de 20 à 25 lauréats du jury soumise à la validation du ministre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14188" y="1491630"/>
            <a:ext cx="3249624" cy="2486322"/>
          </a:xfrm>
        </p:spPr>
        <p:txBody>
          <a:bodyPr/>
          <a:lstStyle/>
          <a:p>
            <a:r>
              <a:rPr lang="fr-FR" sz="1600" b="1" dirty="0" smtClean="0"/>
              <a:t>Jury</a:t>
            </a:r>
            <a:endParaRPr lang="fr-FR" sz="1400" b="1" dirty="0" smtClean="0"/>
          </a:p>
          <a:p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 smtClean="0"/>
              <a:t>Un membre de l’</a:t>
            </a:r>
            <a:r>
              <a:rPr lang="fr-FR" sz="1400" dirty="0" err="1" smtClean="0"/>
              <a:t>Ecolab</a:t>
            </a:r>
            <a:endParaRPr lang="fr-FR" sz="1400" dirty="0" smtClean="0"/>
          </a:p>
          <a:p>
            <a:pPr marL="171450" indent="-171450">
              <a:buFontTx/>
              <a:buChar char="-"/>
            </a:pPr>
            <a:r>
              <a:rPr lang="fr-FR" sz="1400" dirty="0" smtClean="0"/>
              <a:t>Des experts du ministère</a:t>
            </a:r>
          </a:p>
          <a:p>
            <a:pPr marL="171450" indent="-171450">
              <a:buFontTx/>
              <a:buChar char="-"/>
            </a:pPr>
            <a:r>
              <a:rPr lang="fr-FR" sz="1400" dirty="0" err="1" smtClean="0"/>
              <a:t>Bpifrance</a:t>
            </a:r>
            <a:r>
              <a:rPr lang="fr-FR" sz="140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 smtClean="0"/>
              <a:t>Personnalités qualifiées (membre du réseau d’incubateurs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, des pôles de compétitivité…) 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0265"/>
            <a:ext cx="654001" cy="654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060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1545" y="915566"/>
            <a:ext cx="8424000" cy="720000"/>
          </a:xfrm>
        </p:spPr>
        <p:txBody>
          <a:bodyPr/>
          <a:lstStyle/>
          <a:p>
            <a:r>
              <a:rPr lang="fr-FR" dirty="0" smtClean="0"/>
              <a:t>Comment devenir </a:t>
            </a:r>
            <a:r>
              <a:rPr lang="fr-FR" dirty="0" err="1" smtClean="0"/>
              <a:t>Greentech</a:t>
            </a:r>
            <a:r>
              <a:rPr lang="fr-FR" dirty="0" smtClean="0"/>
              <a:t> Innovation ? 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686380"/>
            <a:ext cx="7597032" cy="26855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Nos conseils / Ce qui est attendu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Indiquez précisément dans </a:t>
            </a:r>
            <a:r>
              <a:rPr lang="fr-FR" sz="1400" dirty="0"/>
              <a:t>quelle politique publique </a:t>
            </a:r>
            <a:r>
              <a:rPr lang="fr-FR" sz="1400" dirty="0" smtClean="0"/>
              <a:t>s’inscrit </a:t>
            </a:r>
            <a:r>
              <a:rPr lang="fr-FR" sz="1400" dirty="0"/>
              <a:t>votre projet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La maturité du projet doit être mise en exergue par le MVP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Apportez </a:t>
            </a:r>
            <a:r>
              <a:rPr lang="fr-FR" sz="1400" dirty="0"/>
              <a:t>de la précision et des chiffres, du quantitatif (si </a:t>
            </a:r>
            <a:r>
              <a:rPr lang="fr-FR" sz="1400" dirty="0" smtClean="0"/>
              <a:t>disponible)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Qualifiez précisément l’innovation </a:t>
            </a:r>
            <a:r>
              <a:rPr lang="fr-FR" sz="1400" dirty="0"/>
              <a:t>(en particulier si celle-ci n’est pas technologique)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Assurez-vous de </a:t>
            </a:r>
            <a:r>
              <a:rPr lang="fr-FR" sz="1400" dirty="0"/>
              <a:t>répondre à l’ensemble des questions et fournir </a:t>
            </a:r>
            <a:r>
              <a:rPr lang="fr-FR" sz="1400" dirty="0" smtClean="0"/>
              <a:t>l’ensemble des </a:t>
            </a:r>
            <a:r>
              <a:rPr lang="fr-FR" sz="1400" dirty="0"/>
              <a:t>documents requis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" y="738805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2196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21545" y="915566"/>
            <a:ext cx="8424000" cy="720000"/>
          </a:xfrm>
        </p:spPr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4" y="1966372"/>
            <a:ext cx="7597032" cy="2486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Dates de candidature : 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Du 18 décembre 2023 au 22 janvier 2024 (16h00)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Auditions : 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Mai 2024 – à titre indicatif 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/>
              <a:t>Annonce des lauréats </a:t>
            </a:r>
            <a:r>
              <a:rPr lang="fr-FR" sz="1600" b="1" dirty="0"/>
              <a:t>: </a:t>
            </a:r>
            <a:endParaRPr lang="fr-FR" sz="1600" b="1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Fin juin / début juillet</a:t>
            </a:r>
            <a:endParaRPr lang="fr-FR" sz="1600" dirty="0"/>
          </a:p>
          <a:p>
            <a:pPr>
              <a:lnSpc>
                <a:spcPct val="150000"/>
              </a:lnSpc>
            </a:pPr>
            <a:endParaRPr lang="fr-FR" sz="1600" b="1" dirty="0"/>
          </a:p>
          <a:p>
            <a:pPr>
              <a:lnSpc>
                <a:spcPct val="150000"/>
              </a:lnSpc>
            </a:pPr>
            <a:endParaRPr lang="fr-FR" sz="160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" y="738805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0205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1799" y="2571750"/>
            <a:ext cx="373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Questions/Réponses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6" y="1454782"/>
            <a:ext cx="972062" cy="972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283718"/>
            <a:ext cx="7020312" cy="2139528"/>
          </a:xfrm>
        </p:spPr>
        <p:txBody>
          <a:bodyPr/>
          <a:lstStyle/>
          <a:p>
            <a:r>
              <a:rPr lang="fr-FR" dirty="0" err="1"/>
              <a:t>Greentech</a:t>
            </a:r>
            <a:r>
              <a:rPr lang="fr-FR" dirty="0"/>
              <a:t> Innovation </a:t>
            </a:r>
            <a:endParaRPr lang="fr-FR" dirty="0" smtClean="0"/>
          </a:p>
          <a:p>
            <a:pPr lvl="1"/>
            <a:r>
              <a:rPr lang="fr-FR" dirty="0" smtClean="0"/>
              <a:t>Un programme </a:t>
            </a:r>
            <a:r>
              <a:rPr lang="fr-FR" dirty="0"/>
              <a:t>d’accompagnement pour les start-up et PME </a:t>
            </a:r>
            <a:r>
              <a:rPr lang="fr-FR" dirty="0" smtClean="0"/>
              <a:t>qui innovent pour </a:t>
            </a:r>
            <a:r>
              <a:rPr lang="fr-FR" dirty="0"/>
              <a:t>les politiques publiques de transition écologique</a:t>
            </a:r>
          </a:p>
          <a:p>
            <a:pPr lvl="1"/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Commissariat Général au Développement Durable/ SRI/ </a:t>
            </a:r>
            <a:r>
              <a:rPr lang="fr-FR" dirty="0" err="1" smtClean="0"/>
              <a:t>Ecolab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1203598"/>
            <a:ext cx="6912768" cy="2160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smtClean="0"/>
              <a:t>Une initiative animée par Ecolab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199568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Un laboratoire d’innovation pour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Dynamiser l’écosystème français des start-up et incubateurs </a:t>
            </a:r>
            <a:r>
              <a:rPr lang="fr-FR" sz="1400" dirty="0" err="1" smtClean="0"/>
              <a:t>greentech</a:t>
            </a:r>
            <a:r>
              <a:rPr lang="fr-FR" sz="1400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Massifier la transition écologique par l’innovation, par la data et par la structuration de la data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Transformer l’administration et les politiques publiques de transition écologique par l’intelligence artificielle et la donnée</a:t>
            </a:r>
          </a:p>
          <a:p>
            <a:pPr>
              <a:lnSpc>
                <a:spcPct val="150000"/>
              </a:lnSpc>
            </a:pPr>
            <a:endParaRPr lang="fr-FR" sz="1400" b="1" dirty="0" smtClean="0"/>
          </a:p>
          <a:p>
            <a:pPr>
              <a:lnSpc>
                <a:spcPct val="150000"/>
              </a:lnSpc>
            </a:pP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</a:t>
            </a:r>
            <a:r>
              <a:rPr lang="fr-FR" sz="2550" dirty="0" smtClean="0"/>
              <a:t>incubateurs </a:t>
            </a:r>
            <a:r>
              <a:rPr lang="fr-FR" sz="2550" dirty="0" err="1"/>
              <a:t>greentech</a:t>
            </a:r>
            <a:r>
              <a:rPr lang="fr-FR" sz="2550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2011879"/>
            <a:ext cx="33123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/>
              <a:t>Le réseau national des incubateurs </a:t>
            </a:r>
            <a:r>
              <a:rPr lang="fr-FR" sz="1600" b="1" dirty="0" err="1" smtClean="0"/>
              <a:t>Greentech</a:t>
            </a:r>
            <a:r>
              <a:rPr lang="fr-FR" sz="1600" b="1" dirty="0" smtClean="0"/>
              <a:t> </a:t>
            </a:r>
            <a:endParaRPr lang="fr-FR" sz="1600" b="1" dirty="0"/>
          </a:p>
          <a:p>
            <a:pPr>
              <a:lnSpc>
                <a:spcPct val="150000"/>
              </a:lnSpc>
            </a:pPr>
            <a:endParaRPr lang="fr-FR" sz="1400" dirty="0" smtClean="0"/>
          </a:p>
          <a:p>
            <a:pPr algn="just">
              <a:lnSpc>
                <a:spcPct val="150000"/>
              </a:lnSpc>
            </a:pPr>
            <a:r>
              <a:rPr lang="fr-FR" sz="1400" dirty="0"/>
              <a:t>Un réseau pour dynamiser les relations entre les </a:t>
            </a:r>
            <a:r>
              <a:rPr lang="fr-FR" sz="1400" b="1" dirty="0"/>
              <a:t>incubateurs</a:t>
            </a:r>
            <a:r>
              <a:rPr lang="fr-FR" sz="1400" dirty="0"/>
              <a:t> qui accompagnent les </a:t>
            </a:r>
            <a:r>
              <a:rPr lang="fr-FR" sz="1400" b="1" dirty="0"/>
              <a:t>innovateurs de la transition écologique</a:t>
            </a:r>
            <a:r>
              <a:rPr lang="fr-FR" sz="1400" dirty="0"/>
              <a:t>.</a:t>
            </a:r>
            <a:endParaRPr lang="fr-FR" sz="1400" b="1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52" y="1679814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</a:t>
            </a:r>
            <a:r>
              <a:rPr lang="fr-FR" sz="2550" dirty="0" smtClean="0"/>
              <a:t>start-up </a:t>
            </a:r>
            <a:r>
              <a:rPr lang="fr-FR" sz="2550" dirty="0" err="1" smtClean="0"/>
              <a:t>greentech</a:t>
            </a:r>
            <a:r>
              <a:rPr lang="fr-FR" sz="2550" dirty="0" smtClean="0"/>
              <a:t>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2355726"/>
            <a:ext cx="8064896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 smtClean="0"/>
              <a:t>Une communauté de 272 start-up et PME sélectionnées par des experts du ministère et ses partenaires </a:t>
            </a:r>
            <a:r>
              <a:rPr lang="fr-FR" sz="1100" i="1" dirty="0" smtClean="0"/>
              <a:t>(AIT, DGE/Mission </a:t>
            </a:r>
            <a:r>
              <a:rPr lang="fr-FR" sz="1100" i="1" dirty="0" err="1" smtClean="0"/>
              <a:t>FrenchTech</a:t>
            </a:r>
            <a:r>
              <a:rPr lang="fr-FR" sz="1100" i="1" dirty="0" smtClean="0"/>
              <a:t>, </a:t>
            </a:r>
            <a:r>
              <a:rPr lang="fr-FR" sz="1100" i="1" dirty="0" err="1" smtClean="0"/>
              <a:t>Bpifrance</a:t>
            </a:r>
            <a:r>
              <a:rPr lang="fr-FR" sz="1100" i="1" dirty="0" smtClean="0"/>
              <a:t>, Caisse des Dépôts, AFNOR</a:t>
            </a:r>
            <a:r>
              <a:rPr lang="fr-FR" sz="1100" i="1" dirty="0"/>
              <a:t>, Ademe, </a:t>
            </a:r>
            <a:r>
              <a:rPr lang="fr-FR" sz="1100" i="1" dirty="0" err="1" smtClean="0"/>
              <a:t>Cerema</a:t>
            </a:r>
            <a:r>
              <a:rPr lang="fr-FR" sz="1100" i="1" dirty="0" smtClean="0"/>
              <a:t>, OFB, IGN, MAA, MESR, incubateurs, pôles de compétitivité, PEXE…)</a:t>
            </a:r>
          </a:p>
          <a:p>
            <a:pPr algn="just">
              <a:lnSpc>
                <a:spcPct val="150000"/>
              </a:lnSpc>
            </a:pPr>
            <a:endParaRPr lang="fr-FR" sz="1400" b="1" dirty="0" smtClean="0"/>
          </a:p>
          <a:p>
            <a:pPr algn="just">
              <a:lnSpc>
                <a:spcPct val="150000"/>
              </a:lnSpc>
            </a:pPr>
            <a:r>
              <a:rPr lang="fr-FR" sz="1400" b="1" dirty="0" smtClean="0"/>
              <a:t>Objectif : </a:t>
            </a:r>
            <a:r>
              <a:rPr lang="fr-FR" sz="1400" dirty="0" smtClean="0"/>
              <a:t>Accélérer les politiques publiques de transition écologique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70858"/>
            <a:ext cx="7776864" cy="25037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smtClean="0"/>
              <a:t>Une offre d’accompagnement dédiée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88578" y="1638334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COMMAN-DE PUBLIQUE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1770892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VISIBILITE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4716016" y="1635646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DIGITAL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3243454" y="1633922"/>
            <a:ext cx="1296144" cy="25922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BOOSTER COMMER-CIAL ET RESEAUX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9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3384376" cy="720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visibilité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4801" y="1766302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Droit d’affichage </a:t>
            </a:r>
            <a:r>
              <a:rPr lang="fr-FR" sz="1400" dirty="0"/>
              <a:t>de la </a:t>
            </a:r>
            <a:r>
              <a:rPr lang="fr-FR" sz="1400" b="1" dirty="0"/>
              <a:t>distinction Greentech Innovation </a:t>
            </a:r>
            <a:r>
              <a:rPr lang="fr-FR" sz="1400" dirty="0"/>
              <a:t>(marque de soutien de l'État</a:t>
            </a:r>
            <a:r>
              <a:rPr lang="fr-FR" sz="1400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Relais </a:t>
            </a:r>
            <a:r>
              <a:rPr lang="fr-FR" sz="1400" dirty="0"/>
              <a:t>de communication à travers différents supports (réseaux sociaux, newsletter, interviews</a:t>
            </a:r>
            <a:r>
              <a:rPr lang="fr-FR" sz="1400" dirty="0" smtClean="0"/>
              <a:t>...)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Référencement </a:t>
            </a:r>
            <a:r>
              <a:rPr lang="fr-FR" sz="1400" dirty="0"/>
              <a:t>dans l’annuaire des start-up et PME éco-innovantes Greentech </a:t>
            </a:r>
            <a:r>
              <a:rPr lang="fr-FR" sz="1400" dirty="0" smtClean="0"/>
              <a:t>Innovation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Opportunité </a:t>
            </a:r>
            <a:r>
              <a:rPr lang="fr-FR" sz="1400" dirty="0"/>
              <a:t>de visibilité auprès des ministères de la Transition écologique et de la Cohésion des territoires et de la Transition </a:t>
            </a:r>
            <a:r>
              <a:rPr lang="fr-FR" sz="1400" dirty="0" smtClean="0"/>
              <a:t>énergétique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Mise en avant dans </a:t>
            </a:r>
            <a:r>
              <a:rPr lang="fr-FR" sz="1400" dirty="0"/>
              <a:t>des </a:t>
            </a:r>
            <a:r>
              <a:rPr lang="fr-FR" sz="1400" dirty="0" smtClean="0"/>
              <a:t>salons (stands, </a:t>
            </a:r>
            <a:r>
              <a:rPr lang="fr-FR" sz="1400" dirty="0" err="1" smtClean="0"/>
              <a:t>pitchs</a:t>
            </a:r>
            <a:r>
              <a:rPr lang="fr-FR" sz="1400" dirty="0" smtClean="0"/>
              <a:t>, interventions)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Mise en avant lors du </a:t>
            </a:r>
            <a:r>
              <a:rPr lang="fr-FR" sz="1400" dirty="0" err="1" smtClean="0"/>
              <a:t>Meet’Up</a:t>
            </a:r>
            <a:r>
              <a:rPr lang="fr-FR" sz="1400" dirty="0" smtClean="0"/>
              <a:t> Greentech 2024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6264696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commercial et réseaux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801435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Évènements professionnels consacrés au développement commercial (rencontres d’affaires thématiques, networking</a:t>
            </a:r>
            <a:r>
              <a:rPr lang="fr-FR" sz="1400" dirty="0" smtClean="0"/>
              <a:t>...)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Sessions </a:t>
            </a:r>
            <a:r>
              <a:rPr lang="fr-FR" sz="1400" dirty="0"/>
              <a:t>de pitch </a:t>
            </a:r>
            <a:r>
              <a:rPr lang="fr-FR" sz="1400" dirty="0" smtClean="0"/>
              <a:t>investisseurs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</a:t>
            </a:r>
            <a:r>
              <a:rPr lang="fr-FR" sz="1400" dirty="0" smtClean="0"/>
              <a:t>ccès </a:t>
            </a:r>
            <a:r>
              <a:rPr lang="fr-FR" sz="1400" dirty="0"/>
              <a:t>à l'annuaire des investisseurs à </a:t>
            </a:r>
            <a:r>
              <a:rPr lang="fr-FR" sz="1400" dirty="0" smtClean="0"/>
              <a:t>impact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Calendrier </a:t>
            </a:r>
            <a:r>
              <a:rPr lang="fr-FR" sz="1400" dirty="0"/>
              <a:t>d’événements </a:t>
            </a:r>
            <a:r>
              <a:rPr lang="fr-FR" sz="1400" dirty="0" err="1"/>
              <a:t>Greentech</a:t>
            </a:r>
            <a:r>
              <a:rPr lang="fr-FR" sz="1400" dirty="0"/>
              <a:t> </a:t>
            </a:r>
            <a:r>
              <a:rPr lang="fr-FR" sz="1400" dirty="0" smtClean="0"/>
              <a:t>(Rencontre des décideurs </a:t>
            </a:r>
            <a:r>
              <a:rPr lang="fr-FR" sz="1400" dirty="0" err="1"/>
              <a:t>Greentech</a:t>
            </a:r>
            <a:r>
              <a:rPr lang="fr-FR" sz="1400" dirty="0"/>
              <a:t> , </a:t>
            </a:r>
            <a:r>
              <a:rPr lang="fr-FR" sz="1400" dirty="0" err="1"/>
              <a:t>Meet’Up</a:t>
            </a:r>
            <a:r>
              <a:rPr lang="fr-FR" sz="1400" dirty="0"/>
              <a:t> </a:t>
            </a:r>
            <a:r>
              <a:rPr lang="fr-FR" sz="1400" dirty="0" err="1"/>
              <a:t>Greentech</a:t>
            </a:r>
            <a:r>
              <a:rPr lang="fr-FR" sz="1400" dirty="0"/>
              <a:t>, Forum PEXE, </a:t>
            </a:r>
            <a:r>
              <a:rPr lang="fr-FR" sz="1400" dirty="0" err="1"/>
              <a:t>Viva</a:t>
            </a:r>
            <a:r>
              <a:rPr lang="fr-FR" sz="1400" dirty="0"/>
              <a:t> </a:t>
            </a:r>
            <a:r>
              <a:rPr lang="fr-FR" sz="1400" dirty="0" err="1"/>
              <a:t>Technology</a:t>
            </a:r>
            <a:r>
              <a:rPr lang="fr-FR" sz="1400" dirty="0"/>
              <a:t>, </a:t>
            </a:r>
            <a:r>
              <a:rPr lang="fr-FR" sz="1400" dirty="0" err="1"/>
              <a:t>Pollutec</a:t>
            </a:r>
            <a:r>
              <a:rPr lang="fr-FR" sz="1400" dirty="0"/>
              <a:t>, Salon des Maires des Collectivités locales</a:t>
            </a:r>
            <a:r>
              <a:rPr lang="fr-FR" sz="1400" dirty="0" smtClean="0"/>
              <a:t>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Espace </a:t>
            </a:r>
            <a:r>
              <a:rPr lang="fr-FR" sz="1400" dirty="0"/>
              <a:t>d’échange (Accès au </a:t>
            </a:r>
            <a:r>
              <a:rPr lang="fr-FR" sz="1400" dirty="0" err="1"/>
              <a:t>slack</a:t>
            </a:r>
            <a:r>
              <a:rPr lang="fr-FR" sz="1400" dirty="0"/>
              <a:t> « Communauté </a:t>
            </a:r>
            <a:r>
              <a:rPr lang="fr-FR" sz="1400" dirty="0" err="1"/>
              <a:t>Greentech</a:t>
            </a:r>
            <a:r>
              <a:rPr lang="fr-FR" sz="1400" dirty="0"/>
              <a:t> Innovation » de l’</a:t>
            </a:r>
            <a:r>
              <a:rPr lang="fr-FR" sz="1400" dirty="0" err="1"/>
              <a:t>Ecolab</a:t>
            </a:r>
            <a:r>
              <a:rPr lang="fr-FR" sz="1400" dirty="0"/>
              <a:t>...)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295232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</a:t>
            </a:r>
            <a:r>
              <a:rPr lang="fr-FR" sz="2550" dirty="0" smtClean="0"/>
              <a:t>digital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5342" y="2002851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Programme de w</a:t>
            </a:r>
            <a:r>
              <a:rPr lang="fr-FR" sz="1400" dirty="0" smtClean="0"/>
              <a:t>ebinaires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Présence </a:t>
            </a:r>
            <a:r>
              <a:rPr lang="fr-FR" sz="1400" dirty="0"/>
              <a:t>sur le Job </a:t>
            </a:r>
            <a:r>
              <a:rPr lang="fr-FR" sz="1400" dirty="0" err="1"/>
              <a:t>Board</a:t>
            </a:r>
            <a:r>
              <a:rPr lang="fr-FR" sz="1400" dirty="0"/>
              <a:t> </a:t>
            </a:r>
            <a:r>
              <a:rPr lang="fr-FR" sz="1400" dirty="0" err="1"/>
              <a:t>Greentech</a:t>
            </a:r>
            <a:r>
              <a:rPr lang="fr-FR" sz="1400" dirty="0"/>
              <a:t> </a:t>
            </a:r>
            <a:r>
              <a:rPr lang="fr-FR" sz="1400" dirty="0" smtClean="0"/>
              <a:t>Innovation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Module </a:t>
            </a:r>
            <a:r>
              <a:rPr lang="fr-FR" sz="1400" dirty="0"/>
              <a:t>de mise en avant de la démarche RSE et des impacts positifs des start-up et PME </a:t>
            </a:r>
            <a:r>
              <a:rPr lang="fr-FR" sz="1400" dirty="0" err="1" smtClean="0"/>
              <a:t>greentech</a:t>
            </a:r>
            <a:endParaRPr lang="fr-FR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</a:t>
            </a:r>
            <a:r>
              <a:rPr lang="fr-FR" sz="1400" dirty="0"/>
              <a:t>à une base de </a:t>
            </a:r>
            <a:r>
              <a:rPr lang="fr-FR" sz="1400" dirty="0" smtClean="0"/>
              <a:t>contacts </a:t>
            </a:r>
            <a:r>
              <a:rPr lang="fr-FR" sz="1400" dirty="0"/>
              <a:t>médias/presse </a:t>
            </a:r>
            <a:endParaRPr lang="fr-FR" sz="14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Accès </a:t>
            </a:r>
            <a:r>
              <a:rPr lang="fr-FR" sz="1400" dirty="0"/>
              <a:t>à des documents stratégiques et commerciaux (études de marché)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11/12/2023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974</Words>
  <Application>Microsoft Office PowerPoint</Application>
  <PresentationFormat>Affichage à l'écran (16:9)</PresentationFormat>
  <Paragraphs>159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Marianne</vt:lpstr>
      <vt:lpstr>MINISTÈRIEL</vt:lpstr>
      <vt:lpstr>Présentation PowerPoint</vt:lpstr>
      <vt:lpstr>Présentation PowerPoint</vt:lpstr>
      <vt:lpstr>Une initiative animée par Ecolab</vt:lpstr>
      <vt:lpstr>Dynamiser l’écosystème français des incubateurs greentech </vt:lpstr>
      <vt:lpstr>Dynamiser l’écosystème français des start-up greentech </vt:lpstr>
      <vt:lpstr>Une offre d’accompagnement dédiée</vt:lpstr>
      <vt:lpstr>Booster visibilité </vt:lpstr>
      <vt:lpstr>Booster commercial et réseaux </vt:lpstr>
      <vt:lpstr>Booster digital</vt:lpstr>
      <vt:lpstr>Booster commande publique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Comment devenir Greentech Innovation ? </vt:lpstr>
      <vt:lpstr>Calendrier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MARTIN-CHEVALIER David</cp:lastModifiedBy>
  <cp:revision>50</cp:revision>
  <dcterms:created xsi:type="dcterms:W3CDTF">2020-02-27T14:35:46Z</dcterms:created>
  <dcterms:modified xsi:type="dcterms:W3CDTF">2023-12-07T11:34:48Z</dcterms:modified>
</cp:coreProperties>
</file>