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4"/>
  </p:notesMasterIdLst>
  <p:sldIdLst>
    <p:sldId id="326" r:id="rId2"/>
    <p:sldId id="331" r:id="rId3"/>
    <p:sldId id="354" r:id="rId4"/>
    <p:sldId id="332" r:id="rId5"/>
    <p:sldId id="333" r:id="rId6"/>
    <p:sldId id="328" r:id="rId7"/>
    <p:sldId id="334" r:id="rId8"/>
    <p:sldId id="336" r:id="rId9"/>
    <p:sldId id="337" r:id="rId10"/>
    <p:sldId id="338" r:id="rId11"/>
    <p:sldId id="339" r:id="rId12"/>
    <p:sldId id="329" r:id="rId13"/>
    <p:sldId id="355" r:id="rId14"/>
    <p:sldId id="347" r:id="rId15"/>
    <p:sldId id="356" r:id="rId16"/>
    <p:sldId id="349" r:id="rId17"/>
    <p:sldId id="350" r:id="rId18"/>
    <p:sldId id="351" r:id="rId19"/>
    <p:sldId id="352" r:id="rId20"/>
    <p:sldId id="353" r:id="rId21"/>
    <p:sldId id="357" r:id="rId22"/>
    <p:sldId id="344" r:id="rId23"/>
  </p:sldIdLst>
  <p:sldSz cx="9144000" cy="5143500" type="screen16x9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54"/>
            <p14:sldId id="332"/>
            <p14:sldId id="333"/>
            <p14:sldId id="328"/>
            <p14:sldId id="334"/>
            <p14:sldId id="336"/>
            <p14:sldId id="337"/>
            <p14:sldId id="338"/>
            <p14:sldId id="339"/>
            <p14:sldId id="329"/>
            <p14:sldId id="355"/>
            <p14:sldId id="347"/>
            <p14:sldId id="356"/>
            <p14:sldId id="349"/>
            <p14:sldId id="350"/>
            <p14:sldId id="351"/>
            <p14:sldId id="352"/>
            <p14:sldId id="353"/>
            <p14:sldId id="357"/>
            <p14:sldId id="344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2DE"/>
    <a:srgbClr val="2BA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3" autoAdjust="0"/>
    <p:restoredTop sz="94660"/>
  </p:normalViewPr>
  <p:slideViewPr>
    <p:cSldViewPr showGuides="1">
      <p:cViewPr varScale="1">
        <p:scale>
          <a:sx n="77" d="100"/>
          <a:sy n="77" d="100"/>
        </p:scale>
        <p:origin x="732" y="6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17/11/2025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220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55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10/12/2021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7" y="143674"/>
            <a:ext cx="4644023" cy="33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865"/>
            <a:ext cx="2383510" cy="17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err="1"/>
              <a:t>Greentech</a:t>
            </a:r>
            <a:r>
              <a:rPr lang="fr-FR" noProof="0" dirty="0"/>
              <a:t> Innovation : un programme d’accompagnement pour les start-up et PME innovantes pour les politiques publiques de transition écologique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108088"/>
            <a:ext cx="724888" cy="519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greentechinnovation@developpement-durable.gouv.fr" TargetMode="External"/><Relationship Id="rId4" Type="http://schemas.openxmlformats.org/officeDocument/2006/relationships/hyperlink" Target="https://greentechinnovation.fr/appel-a-manifestation-dintere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10/12/2021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20000" y="3919897"/>
            <a:ext cx="4644088" cy="900000"/>
          </a:xfrm>
        </p:spPr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0" y="348385"/>
            <a:ext cx="6073314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2952328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digital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5342" y="2002851"/>
            <a:ext cx="8064896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Programme de webinaires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Présence sur le Job </a:t>
            </a:r>
            <a:r>
              <a:rPr lang="fr-FR" sz="1400" dirty="0" err="1"/>
              <a:t>Board</a:t>
            </a:r>
            <a:r>
              <a:rPr lang="fr-FR" sz="1400" dirty="0"/>
              <a:t> Greentech Innovation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Accès à une base de contact médias/presse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Accès à des documents stratégiques et commerciaux (études de marché).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9C7BE687-E0CB-4E1D-A09F-47775B5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11442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6352" y="1163813"/>
            <a:ext cx="5832648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commande publique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2901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0000" y="1480442"/>
            <a:ext cx="8676496" cy="26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Formation/sensibilisation à la commande publique (marché de gré à gré, marchés innovants...) 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Partage d'AMI &amp; autres appels à projets qui concernent les marchés publics 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Mise en relation avec les acheteurs ayant pour ambition les achats durables (réseaux régionaux, collectivités, université...) 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Accès à </a:t>
            </a:r>
            <a:r>
              <a:rPr lang="fr-FR" sz="1400" dirty="0" err="1"/>
              <a:t>Cision</a:t>
            </a:r>
            <a:r>
              <a:rPr lang="fr-FR" sz="1400" dirty="0"/>
              <a:t>, une base de contacts institutionnels 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Participation à des évènements d'envergure en lien avec la commande publique (rencontres des décideurs Greentech, ...) ;  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Accès possible aux Living-Lab Greentech situés à Saint Mandé (94) et à Orléans (45), en proximité dédiée avec des collectivités.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4C7D572F-4B62-4D4F-92EB-4BA621E2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35037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331640" y="538468"/>
            <a:ext cx="7560840" cy="360000"/>
          </a:xfrm>
        </p:spPr>
        <p:txBody>
          <a:bodyPr/>
          <a:lstStyle/>
          <a:p>
            <a:r>
              <a:rPr lang="fr-FR" sz="1800" dirty="0"/>
              <a:t>Comment être distingué à l’AMI « Greentech Innovation » 2026 ?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78519" y="1849837"/>
            <a:ext cx="7881913" cy="3086764"/>
          </a:xfrm>
        </p:spPr>
        <p:txBody>
          <a:bodyPr/>
          <a:lstStyle/>
          <a:p>
            <a:endParaRPr lang="fr-FR" sz="1600" b="1" dirty="0"/>
          </a:p>
          <a:p>
            <a:pPr algn="just">
              <a:spcAft>
                <a:spcPts val="6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La distinction « Greentech Innovation » annuelle sélectionne </a:t>
            </a:r>
            <a:r>
              <a:rPr lang="fr-FR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de 25 à 30 solutions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 portées par des </a:t>
            </a:r>
            <a:r>
              <a:rPr lang="fr-FR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start-up et PME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 françaises et européennes et basées sur des process, produits ou services (ou leur combinaison) </a:t>
            </a:r>
            <a:r>
              <a:rPr lang="fr-FR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ambitieux, innovants et durables. </a:t>
            </a:r>
            <a:endParaRPr lang="fr-FR" sz="18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;宋体"/>
              <a:cs typeface="Mangal;Liberation Mono"/>
            </a:endParaRPr>
          </a:p>
          <a:p>
            <a:pPr algn="just">
              <a:spcAft>
                <a:spcPts val="6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Les solutions peuvent être high tech,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low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 tech, technologiques ou non.</a:t>
            </a:r>
            <a:r>
              <a:rPr lang="fr-FR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fr-F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L’AMI n’est assorti d’aucun accompagnement financier. 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ACD063CA-49F8-42AC-993D-6E71BBE9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55018" y="483558"/>
            <a:ext cx="7953921" cy="360000"/>
          </a:xfrm>
        </p:spPr>
        <p:txBody>
          <a:bodyPr/>
          <a:lstStyle/>
          <a:p>
            <a:r>
              <a:rPr lang="fr-FR" sz="1800" dirty="0"/>
              <a:t>Comment être distingué à l’AMI « Greentech Innovation » 2026 ?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681656" y="1320328"/>
            <a:ext cx="8102344" cy="333961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fr-FR" sz="1600" b="1" dirty="0"/>
              <a:t>Conditions pour présenter sa candidature à l’AMI « Greentech innovation »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L’entreprise candidate doit être une PME au sens communautaire du terme*. Les groupements d’entreprises ne sont pas admis à concourir.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Elle doit être domiciliée sur le territoire français **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La solution doit avoir atteint au moins le stade du « produit minimum viable 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La solution doit s’inscrire dans un des 12 secteurs-clés de la transition écologique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 dossier de candidature doit être complet et déposé dans les délais sur la plateforme Démarches Simplifiées (ouverte du 24 novembre 2025 au 19 janvier 2026)</a:t>
            </a:r>
          </a:p>
          <a:p>
            <a:endParaRPr lang="fr-FR" sz="1200" dirty="0"/>
          </a:p>
          <a:p>
            <a:r>
              <a:rPr lang="fr-FR" sz="1400" dirty="0"/>
              <a:t>NB : Une entreprise peut candidater plusieurs fois à l’AMI.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900" dirty="0"/>
          </a:p>
          <a:p>
            <a:r>
              <a:rPr lang="fr-FR" sz="900" dirty="0"/>
              <a:t>*moins de 250 salariés ; chiffre d’affaires inférieur à 50 millions d’euros ; indépendantes (non détenues à hauteur de 25 % ou plus du capital, ou des droits de vote, par une entreprise, ou conjointement par plusieurs entreprises ne correspondant pas à la définition de la PME 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rgbClr val="FF0000"/>
                </a:solidFill>
              </a:rPr>
              <a:t>** les entreprises de l’UE se réfèrent à un lien de candidature dédié (avec les mêmes questions et mêmes critères que pour l’AMI France)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6" y="627533"/>
            <a:ext cx="654001" cy="654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ACD063CA-49F8-42AC-993D-6E71BBE9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43842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767458"/>
            <a:ext cx="4212000" cy="2131667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fr-FR" sz="1400" dirty="0"/>
              <a:t>Alimentation et agriculture durables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Bâtiment et ville durables 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Décarbonation de l’industrie 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Eau, biodiversité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Économie circulaire 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Energies renouvelables et décarbonées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4" y="727528"/>
            <a:ext cx="654001" cy="654600"/>
          </a:xfrm>
          <a:prstGeom prst="rect">
            <a:avLst/>
          </a:prstGeom>
        </p:spPr>
      </p:pic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338709" y="1768703"/>
            <a:ext cx="4788024" cy="2179698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fr-FR" sz="1400" dirty="0"/>
              <a:t>Innovation maritimes et écosystèmes marins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Mobilité durable 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Prévention des risques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Santé environnement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Numérique écoresponsable*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Finance durable &amp; RSE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AF412A1-4E8F-4F43-A935-BD3C8D63D427}"/>
              </a:ext>
            </a:extLst>
          </p:cNvPr>
          <p:cNvSpPr txBox="1"/>
          <p:nvPr/>
        </p:nvSpPr>
        <p:spPr>
          <a:xfrm>
            <a:off x="576245" y="4145208"/>
            <a:ext cx="792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* </a:t>
            </a:r>
            <a:r>
              <a:rPr lang="fr-FR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secteur-clé « numérique éco-responsable » concerne les innovations qui visent à réduire l’empreinte écologique des technologies de l’information et de la communication en elles-mêmes. Les innovations qui intègrent des solutions numériques doivent se rattacher à un autre des secteurs-clés.</a:t>
            </a:r>
            <a:endParaRPr lang="fr-FR" sz="1000" dirty="0"/>
          </a:p>
        </p:txBody>
      </p:sp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0D4D49B9-CECA-4699-B004-61BEB6C5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D48E9CC8-EEC6-47A8-B9E1-007B618F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18" y="483558"/>
            <a:ext cx="7953921" cy="360000"/>
          </a:xfrm>
        </p:spPr>
        <p:txBody>
          <a:bodyPr/>
          <a:lstStyle/>
          <a:p>
            <a:r>
              <a:rPr lang="fr-FR" sz="1800" dirty="0"/>
              <a:t>Comment être distingué à l’AMI « Greentech Innovation » 2026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66C8BE-F714-473A-A94F-737F7170BFA9}"/>
              </a:ext>
            </a:extLst>
          </p:cNvPr>
          <p:cNvSpPr txBox="1"/>
          <p:nvPr/>
        </p:nvSpPr>
        <p:spPr>
          <a:xfrm>
            <a:off x="683567" y="1182101"/>
            <a:ext cx="7776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800" b="1" dirty="0"/>
              <a:t>Les 12 secteurs-clés de la transition écologique   </a:t>
            </a:r>
          </a:p>
        </p:txBody>
      </p:sp>
    </p:spTree>
    <p:extLst>
      <p:ext uri="{BB962C8B-B14F-4D97-AF65-F5344CB8AC3E}">
        <p14:creationId xmlns:p14="http://schemas.microsoft.com/office/powerpoint/2010/main" val="319406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9" y="654644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0D4D49B9-CECA-4699-B004-61BEB6C5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D48E9CC8-EEC6-47A8-B9E1-007B618F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18" y="483558"/>
            <a:ext cx="7953921" cy="360000"/>
          </a:xfrm>
        </p:spPr>
        <p:txBody>
          <a:bodyPr/>
          <a:lstStyle/>
          <a:p>
            <a:r>
              <a:rPr lang="fr-FR" sz="1800" dirty="0"/>
              <a:t>Comment être distingué à l’AMI « Greentech Innovation » 2026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66C8BE-F714-473A-A94F-737F7170BFA9}"/>
              </a:ext>
            </a:extLst>
          </p:cNvPr>
          <p:cNvSpPr txBox="1"/>
          <p:nvPr/>
        </p:nvSpPr>
        <p:spPr>
          <a:xfrm>
            <a:off x="683567" y="1012796"/>
            <a:ext cx="7776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800" b="1" dirty="0"/>
              <a:t>« Produit minimum viable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87B9FF-B9EA-4E54-8B6C-B47D2A7CE73C}"/>
              </a:ext>
            </a:extLst>
          </p:cNvPr>
          <p:cNvSpPr txBox="1"/>
          <p:nvPr/>
        </p:nvSpPr>
        <p:spPr>
          <a:xfrm>
            <a:off x="683567" y="185167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95FDD2D-FC19-4B99-8035-33A250F1C1F8}"/>
              </a:ext>
            </a:extLst>
          </p:cNvPr>
          <p:cNvSpPr txBox="1"/>
          <p:nvPr/>
        </p:nvSpPr>
        <p:spPr>
          <a:xfrm>
            <a:off x="329983" y="1490070"/>
            <a:ext cx="8346473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;Liberation Mono"/>
              </a:rPr>
              <a:t>Une version minimaliste mais livrée et fonctionnelle d’un process, produit ou service (ou leur combinaison). </a:t>
            </a:r>
          </a:p>
          <a:p>
            <a:pPr algn="just">
              <a:spcAft>
                <a:spcPts val="600"/>
              </a:spcAft>
            </a:pPr>
            <a:r>
              <a:rPr lang="fr-FR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;Liberation Mono"/>
              </a:rPr>
              <a:t>Doit répondre au moins partiellement à l’ambition initiale du produit et à l’objectif théorique du produit fini. </a:t>
            </a:r>
          </a:p>
          <a:p>
            <a:pPr algn="just">
              <a:spcAft>
                <a:spcPts val="600"/>
              </a:spcAft>
            </a:pPr>
            <a:r>
              <a:rPr lang="fr-FR" sz="16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;Liberation Mono"/>
              </a:rPr>
              <a:t>D</a:t>
            </a:r>
            <a:r>
              <a:rPr lang="fr-FR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;Liberation Mono"/>
              </a:rPr>
              <a:t>oit démontrer une stabilité technique, annoncer une prochaine version complétant ses failles et ajoutant de nouvelles fonctionnalités. </a:t>
            </a:r>
          </a:p>
          <a:p>
            <a:pPr algn="just">
              <a:spcAft>
                <a:spcPts val="600"/>
              </a:spcAft>
            </a:pPr>
            <a:r>
              <a:rPr lang="fr-FR" sz="16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;Liberation Mono"/>
              </a:rPr>
              <a:t>D</a:t>
            </a:r>
            <a:r>
              <a:rPr lang="fr-FR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;Liberation Mono"/>
              </a:rPr>
              <a:t>oit être apte à d’être testé en situation réelle par des tests techniques et utilisateurs. </a:t>
            </a:r>
          </a:p>
          <a:p>
            <a:pPr algn="just">
              <a:spcAft>
                <a:spcPts val="600"/>
              </a:spcAft>
            </a:pPr>
            <a:r>
              <a:rPr lang="fr-FR" sz="16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;Liberation Mono"/>
              </a:rPr>
              <a:t>P</a:t>
            </a:r>
            <a:r>
              <a:rPr lang="fr-FR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;Liberation Mono"/>
              </a:rPr>
              <a:t>eut, ou pas, être déjà commercialisé.</a:t>
            </a:r>
            <a:r>
              <a:rPr lang="fr-FR" sz="1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fr-FR" sz="16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</a:rPr>
              <a:t>La démonstration peut s’appuyer sur des critères tels que : date de déploiement de la solution, nombre de tests clients réalisés, nombre de clients utilisant la solution, retours qualité d’utilisateurs, …</a:t>
            </a:r>
            <a:endParaRPr lang="fr-FR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SimSun;宋体"/>
              <a:cs typeface="Mangal;Liberation Mono"/>
            </a:endParaRPr>
          </a:p>
        </p:txBody>
      </p:sp>
    </p:spTree>
    <p:extLst>
      <p:ext uri="{BB962C8B-B14F-4D97-AF65-F5344CB8AC3E}">
        <p14:creationId xmlns:p14="http://schemas.microsoft.com/office/powerpoint/2010/main" val="3364865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73595" y="486902"/>
            <a:ext cx="7618885" cy="720000"/>
          </a:xfrm>
        </p:spPr>
        <p:txBody>
          <a:bodyPr/>
          <a:lstStyle/>
          <a:p>
            <a:r>
              <a:rPr lang="fr-FR" sz="1800" dirty="0"/>
              <a:t>Comment être distingué à l’AMI « Greentech Innovation » 2026 ?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3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60771" y="1517704"/>
            <a:ext cx="8323229" cy="3022281"/>
          </a:xfrm>
        </p:spPr>
        <p:txBody>
          <a:bodyPr/>
          <a:lstStyle/>
          <a:p>
            <a:pPr algn="just"/>
            <a:r>
              <a:rPr lang="fr-FR" sz="1600" b="1" dirty="0"/>
              <a:t>Les solutions sont analysées selon les critères suivants non hiérarchisés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Maturité de la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Adéquation de la solution avec les politiques publiques de transition écologique et leurs priorités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Potentiel de contribution de la solution à la transition écologique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Démarche d’éco-conception de la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Caractère innovant de la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Potentiel économique et de création de valeur de la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Adéquation de la solution au marché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Capacité de l’entreprise à développer la solution.</a:t>
            </a:r>
          </a:p>
          <a:p>
            <a:endParaRPr lang="fr-FR" sz="1000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E5915812-482C-4359-91F2-159C2A37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226683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0" y="627533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39550" y="1396076"/>
            <a:ext cx="4680522" cy="2916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kern="0" dirty="0"/>
              <a:t>Processus</a:t>
            </a:r>
          </a:p>
          <a:p>
            <a:pPr>
              <a:spcAft>
                <a:spcPts val="1200"/>
              </a:spcAft>
            </a:pPr>
            <a:r>
              <a:rPr lang="fr-FR" sz="1400" b="1" kern="0" dirty="0"/>
              <a:t>1/ Vérification d’éligibilité, étude des dossiers, pré-classement</a:t>
            </a:r>
          </a:p>
          <a:p>
            <a:r>
              <a:rPr lang="fr-FR" sz="1400" b="1" kern="0" dirty="0"/>
              <a:t>2/ Passage de certains candidats en audition (avril)</a:t>
            </a:r>
            <a:endParaRPr lang="fr-FR" sz="14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kern="0" dirty="0"/>
              <a:t>10 minutes de présentation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kern="0" dirty="0"/>
              <a:t>10 minutes de questions/réponses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400" kern="0" dirty="0"/>
              <a:t>Plan type transmis une à deux semaines à l’avance</a:t>
            </a:r>
          </a:p>
          <a:p>
            <a:r>
              <a:rPr lang="fr-FR" sz="1400" b="1" kern="0" dirty="0"/>
              <a:t>3/ De 25 à 30 lauréats </a:t>
            </a:r>
            <a:r>
              <a:rPr lang="fr-FR" sz="1400" kern="0" dirty="0"/>
              <a:t>(juin</a:t>
            </a:r>
            <a:r>
              <a:rPr lang="fr-FR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fr-FR" sz="1400" kern="0" dirty="0"/>
              <a:t>(liste soumise à la validation du ministre)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436096" y="1476721"/>
            <a:ext cx="3578292" cy="3486779"/>
          </a:xfrm>
        </p:spPr>
        <p:txBody>
          <a:bodyPr/>
          <a:lstStyle/>
          <a:p>
            <a:r>
              <a:rPr lang="fr-FR" sz="1600" b="1" dirty="0"/>
              <a:t>Jurys (1 par secteur-clé)</a:t>
            </a:r>
          </a:p>
          <a:p>
            <a:endParaRPr lang="fr-FR" sz="500" b="1" dirty="0"/>
          </a:p>
          <a:p>
            <a:pPr marL="171450" indent="-171450">
              <a:buFontTx/>
              <a:buChar char="-"/>
            </a:pPr>
            <a:r>
              <a:rPr lang="fr-FR" sz="1400" dirty="0"/>
              <a:t>Un membre de l’Ecolab</a:t>
            </a:r>
          </a:p>
          <a:p>
            <a:pPr marL="171450" indent="-171450">
              <a:buFontTx/>
              <a:buChar char="-"/>
            </a:pPr>
            <a:r>
              <a:rPr lang="fr-FR" sz="1400" dirty="0"/>
              <a:t>Des experts du ministère ou des ministères associés</a:t>
            </a:r>
          </a:p>
          <a:p>
            <a:pPr marL="171450" indent="-171450">
              <a:buFontTx/>
              <a:buChar char="-"/>
            </a:pPr>
            <a:r>
              <a:rPr lang="fr-FR" sz="1400" dirty="0" err="1"/>
              <a:t>Bpifrance</a:t>
            </a:r>
            <a:r>
              <a:rPr lang="fr-FR" sz="1400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sz="1400" dirty="0"/>
              <a:t>ADEME</a:t>
            </a:r>
          </a:p>
          <a:p>
            <a:pPr marL="171450" indent="-171450">
              <a:buFontTx/>
              <a:buChar char="-"/>
            </a:pPr>
            <a:r>
              <a:rPr lang="fr-FR" sz="1400" dirty="0"/>
              <a:t>Personnalités qualifiées (membres du réseau des incubateurs Greentech, pôles de compétitivité…) </a:t>
            </a:r>
          </a:p>
          <a:p>
            <a:pPr marL="171450" indent="-171450">
              <a:buFontTx/>
              <a:buChar char="-"/>
            </a:pPr>
            <a:endParaRPr lang="fr-FR" sz="1400" dirty="0"/>
          </a:p>
          <a:p>
            <a:r>
              <a:rPr lang="fr-FR" sz="1400" dirty="0"/>
              <a:t>Respectent la confidentialité des informations transmises</a:t>
            </a:r>
          </a:p>
        </p:txBody>
      </p:sp>
      <p:sp>
        <p:nvSpPr>
          <p:cNvPr id="13" name="Espace réservé de la date 1">
            <a:extLst>
              <a:ext uri="{FF2B5EF4-FFF2-40B4-BE49-F238E27FC236}">
                <a16:creationId xmlns:a16="http://schemas.microsoft.com/office/drawing/2014/main" id="{1963A7DF-72C0-46CB-9A1D-4328C67C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D079A9-0979-4541-9E18-836C3CD49A69}"/>
              </a:ext>
            </a:extLst>
          </p:cNvPr>
          <p:cNvSpPr txBox="1"/>
          <p:nvPr/>
        </p:nvSpPr>
        <p:spPr>
          <a:xfrm>
            <a:off x="1448659" y="524103"/>
            <a:ext cx="748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Comment être distingué à l’AMI « Greentech Innovation » 2026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9285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3" y="675182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3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67543" y="1251846"/>
            <a:ext cx="8316456" cy="30655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/>
              <a:t>Nos conseils/ ce qu’on attend des entreprises candidates</a:t>
            </a:r>
            <a:endParaRPr lang="fr-FR" sz="1400" dirty="0"/>
          </a:p>
          <a:p>
            <a:pPr marL="285750" indent="-285750">
              <a:buFont typeface="Marianne" panose="02000000000000000000" pitchFamily="50" charset="0"/>
              <a:buChar char="-"/>
            </a:pPr>
            <a:r>
              <a:rPr lang="fr-FR" sz="1400" dirty="0"/>
              <a:t>Soigner la qualité de chaque réponse et document joint car tous les critères sont pris en considération par les jurys</a:t>
            </a:r>
          </a:p>
          <a:p>
            <a:pPr marL="285750" indent="-285750">
              <a:buFont typeface="Marianne" panose="02000000000000000000" pitchFamily="50" charset="0"/>
              <a:buChar char="-"/>
            </a:pPr>
            <a:r>
              <a:rPr lang="fr-FR" sz="1400" dirty="0"/>
              <a:t>Préparer l’oral : 10 mn + 10 mn c’est court et la parole doit être efficace, ne pas être une répétition du dossier de candidature et si possible ajouter des éléments (ex : nouveaux clients, précision sur le plan de financement, difficulté technique levée,…)</a:t>
            </a:r>
          </a:p>
          <a:p>
            <a:pPr marL="285750" indent="-285750">
              <a:buFont typeface="Marianne" panose="02000000000000000000" pitchFamily="50" charset="0"/>
              <a:buChar char="-"/>
            </a:pPr>
            <a:r>
              <a:rPr lang="fr-FR" sz="1400" dirty="0"/>
              <a:t>L’atteinte du stade de « produit minimum viable » est indispensable et particulièrement scrutée</a:t>
            </a:r>
          </a:p>
          <a:p>
            <a:pPr marL="285750" indent="-285750">
              <a:buFont typeface="Marianne" panose="02000000000000000000" pitchFamily="50" charset="0"/>
              <a:buChar char="-"/>
            </a:pPr>
            <a:r>
              <a:rPr lang="fr-FR" sz="1400" dirty="0"/>
              <a:t>Qualifier l’innovation, en particulier si celle-ci n’est pas technologique</a:t>
            </a:r>
          </a:p>
          <a:p>
            <a:pPr marL="285750" indent="-285750">
              <a:buFont typeface="Marianne" panose="02000000000000000000" pitchFamily="50" charset="0"/>
              <a:buChar char="-"/>
            </a:pPr>
            <a:r>
              <a:rPr lang="fr-FR" sz="1400" dirty="0"/>
              <a:t>Montrer que les impacts environnementaux de la solution ont fait l’objet d’une analyse approfondie</a:t>
            </a:r>
          </a:p>
          <a:p>
            <a:pPr marL="285750" indent="-285750">
              <a:buFont typeface="Marianne" panose="02000000000000000000" pitchFamily="50" charset="0"/>
              <a:buChar char="-"/>
            </a:pPr>
            <a:r>
              <a:rPr lang="fr-FR" sz="1400" dirty="0"/>
              <a:t>Apporter de la précision et des chiffres, du quantitatif (si disponible) notamment sur la partie environnementale 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D7F33C8D-A16F-416D-A36B-AC673F67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293CCA-D050-4115-A7A7-78427F2381EB}"/>
              </a:ext>
            </a:extLst>
          </p:cNvPr>
          <p:cNvSpPr txBox="1"/>
          <p:nvPr/>
        </p:nvSpPr>
        <p:spPr>
          <a:xfrm>
            <a:off x="1255192" y="730098"/>
            <a:ext cx="7399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Comment être distingué à l’AMI « Greentech Innovation » 2026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5585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905520" y="843558"/>
            <a:ext cx="7848872" cy="3875141"/>
          </a:xfrm>
        </p:spPr>
        <p:txBody>
          <a:bodyPr/>
          <a:lstStyle/>
          <a:p>
            <a:pPr marL="171450" lvl="0" indent="-171450" algn="just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apposer le </a:t>
            </a:r>
            <a:r>
              <a:rPr lang="fr-FR" sz="1200" b="1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logo</a:t>
            </a: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 Greentech Innovation dans leurs supports de communication</a:t>
            </a:r>
          </a:p>
          <a:p>
            <a:pPr marL="171450" lvl="0" indent="-171450" algn="just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répondre aux </a:t>
            </a:r>
            <a:r>
              <a:rPr lang="fr-FR" sz="1200" b="1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sollicitations</a:t>
            </a: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 de l’Ecolab dans les délais indiqués dans ces sollicitations : création et mise à jour annuelle de la fiche annuaire, questionnaires de satisfaction, etc.) </a:t>
            </a:r>
          </a:p>
          <a:p>
            <a:pPr marL="171450" lvl="0" indent="-171450" algn="just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être présente aux </a:t>
            </a:r>
            <a:r>
              <a:rPr lang="fr-FR" sz="1200" b="1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évènements d’annonce </a:t>
            </a: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de la liste des solutions lauréates (généralement en juin) sauf motif impérieux, justifié et annoncé au plus tôt </a:t>
            </a:r>
          </a:p>
          <a:p>
            <a:pPr marL="171450" lvl="0" indent="-171450" algn="just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être obligatoirement présente pour s’exposer sur un stand au </a:t>
            </a:r>
            <a:r>
              <a:rPr lang="fr-FR" sz="1200" b="1" kern="100" dirty="0" err="1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Meet’Up</a:t>
            </a:r>
            <a:r>
              <a:rPr lang="fr-FR" sz="1200" b="1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 Greentech </a:t>
            </a: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de l’année de la sélection de leur solution lauréate (généralement en octobre) sauf motif impérieux, justifié et annoncé au plus tôt</a:t>
            </a:r>
          </a:p>
          <a:p>
            <a:pPr marL="171450" lvl="0" indent="-171450" algn="just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tenir les engagements pris de venir aux </a:t>
            </a:r>
            <a:r>
              <a:rPr lang="fr-FR" sz="1200" b="1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évènements</a:t>
            </a: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 auxquels elle est invitée et qu’elle a acceptés</a:t>
            </a:r>
          </a:p>
          <a:p>
            <a:pPr marL="171450" lvl="0" indent="-171450" algn="just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relayer autant que faire se peut la </a:t>
            </a:r>
            <a:r>
              <a:rPr lang="fr-FR" sz="1200" b="1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communication</a:t>
            </a: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 de l’</a:t>
            </a:r>
            <a:r>
              <a:rPr lang="fr-FR" sz="1200" kern="100" dirty="0" err="1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Ecolab</a:t>
            </a: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 sur toute initiative relative au soutien de la Greentech</a:t>
            </a:r>
          </a:p>
          <a:p>
            <a:pPr marL="171450" lvl="0" indent="-171450" algn="just">
              <a:spcAft>
                <a:spcPts val="285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prévenir impérativement et au plus tôt l’Ecolab en cas de </a:t>
            </a:r>
            <a:r>
              <a:rPr lang="fr-FR" sz="1200" b="1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modification significative de la solution, rachat ou liquidation de l’entreprise</a:t>
            </a: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. En cas de rachat, communiquer le nom de l’entreprise acquéreuse.</a:t>
            </a:r>
          </a:p>
          <a:p>
            <a:pPr lvl="0" algn="just">
              <a:spcAft>
                <a:spcPts val="285"/>
              </a:spcAft>
              <a:buClr>
                <a:srgbClr val="000000"/>
              </a:buClr>
            </a:pPr>
            <a:endParaRPr lang="fr-FR" sz="1200" kern="100" dirty="0">
              <a:solidFill>
                <a:srgbClr val="000000"/>
              </a:solidFill>
              <a:ea typeface="SimSun;宋体"/>
              <a:cs typeface="Arial" panose="020B0604020202020204" pitchFamily="34" charset="0"/>
            </a:endParaRPr>
          </a:p>
          <a:p>
            <a:pPr lvl="0" algn="just">
              <a:spcAft>
                <a:spcPts val="285"/>
              </a:spcAft>
              <a:buClr>
                <a:srgbClr val="000000"/>
              </a:buClr>
            </a:pPr>
            <a:r>
              <a:rPr lang="fr-FR" sz="1200" kern="100" dirty="0">
                <a:solidFill>
                  <a:srgbClr val="000000"/>
                </a:solidFill>
                <a:ea typeface="SimSun;宋体"/>
                <a:cs typeface="Arial" panose="020B0604020202020204" pitchFamily="34" charset="0"/>
              </a:rPr>
              <a:t>Un retrait de la distinction « Greentech Innovation » pourra être décidée unilatéralement en cas de non-respect de ces engagements. </a:t>
            </a:r>
          </a:p>
        </p:txBody>
      </p:sp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EDC6E137-C8A5-4E35-9AAB-F8D72074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BDA249-37C0-4B59-A7EC-366A6423DA86}"/>
              </a:ext>
            </a:extLst>
          </p:cNvPr>
          <p:cNvSpPr txBox="1"/>
          <p:nvPr/>
        </p:nvSpPr>
        <p:spPr>
          <a:xfrm>
            <a:off x="1475656" y="150587"/>
            <a:ext cx="74168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Ce qui est attendu des entreprises lauréates</a:t>
            </a:r>
          </a:p>
        </p:txBody>
      </p:sp>
    </p:spTree>
    <p:extLst>
      <p:ext uri="{BB962C8B-B14F-4D97-AF65-F5344CB8AC3E}">
        <p14:creationId xmlns:p14="http://schemas.microsoft.com/office/powerpoint/2010/main" val="138603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763688" y="1757639"/>
            <a:ext cx="7020312" cy="213952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sz="2800" dirty="0"/>
              <a:t>Lancement de l’appel </a:t>
            </a:r>
          </a:p>
          <a:p>
            <a:pPr algn="ctr">
              <a:lnSpc>
                <a:spcPct val="150000"/>
              </a:lnSpc>
            </a:pPr>
            <a:r>
              <a:rPr lang="fr-FR" sz="2800" dirty="0"/>
              <a:t>à manifestation d’intérêt (AMI) « Greentech Innovation » 2026 </a:t>
            </a:r>
          </a:p>
          <a:p>
            <a:pPr lvl="1"/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22731"/>
            <a:ext cx="1239308" cy="12405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0359"/>
            <a:ext cx="2418814" cy="1425749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03648" y="555526"/>
            <a:ext cx="4032448" cy="515890"/>
          </a:xfrm>
        </p:spPr>
        <p:txBody>
          <a:bodyPr/>
          <a:lstStyle/>
          <a:p>
            <a:r>
              <a:rPr lang="fr-FR" dirty="0"/>
              <a:t>Calendrier de l’AMI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0" y="627533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938241" y="1207155"/>
            <a:ext cx="7597032" cy="35448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/>
              <a:t>Phase de candidature : 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600" dirty="0"/>
              <a:t>Du 24 novembre 2025 au 19 janvier 2026 (16h00)</a:t>
            </a:r>
          </a:p>
          <a:p>
            <a:pPr>
              <a:lnSpc>
                <a:spcPct val="150000"/>
              </a:lnSpc>
            </a:pPr>
            <a:r>
              <a:rPr lang="fr-FR" sz="1600" b="1" dirty="0"/>
              <a:t>Auditions : 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r>
              <a:rPr lang="fr-FR" sz="1600" dirty="0"/>
              <a:t>Avril 2026 (indicatif : </a:t>
            </a:r>
            <a:r>
              <a:rPr lang="fr-FR" sz="1800" kern="1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SimSun;宋体"/>
              </a:rPr>
              <a:t>du 13/04/2026 au 24/04/2026) </a:t>
            </a: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b="1" dirty="0"/>
              <a:t>Annonce de la liste des entreprises lauréates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600" dirty="0"/>
              <a:t>Juin 2026 </a:t>
            </a:r>
            <a:r>
              <a:rPr lang="en-US" sz="1600" dirty="0"/>
              <a:t>(au salon Viva Technology 2026 : 17-20 </a:t>
            </a:r>
            <a:r>
              <a:rPr lang="en-US" sz="1600" dirty="0" err="1"/>
              <a:t>juin</a:t>
            </a:r>
            <a:r>
              <a:rPr lang="en-US" sz="1600" dirty="0"/>
              <a:t> 2026 ?)</a:t>
            </a:r>
          </a:p>
          <a:p>
            <a:pPr>
              <a:lnSpc>
                <a:spcPct val="150000"/>
              </a:lnSpc>
            </a:pPr>
            <a:r>
              <a:rPr lang="fr-FR" sz="1600" b="1" i="1" dirty="0" err="1"/>
              <a:t>Meet’Up</a:t>
            </a:r>
            <a:r>
              <a:rPr lang="fr-FR" sz="1600" b="1" i="1" dirty="0"/>
              <a:t> Greentech 2026</a:t>
            </a:r>
          </a:p>
          <a:p>
            <a:pPr marL="268288" indent="-268288">
              <a:lnSpc>
                <a:spcPct val="150000"/>
              </a:lnSpc>
            </a:pPr>
            <a:r>
              <a:rPr lang="fr-FR" sz="1600" i="1" dirty="0"/>
              <a:t>- 	Octobre ou novembre 2026</a:t>
            </a:r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endParaRPr lang="fr-FR" sz="1600" dirty="0"/>
          </a:p>
          <a:p>
            <a:pPr marL="285750" indent="-285750">
              <a:lnSpc>
                <a:spcPct val="150000"/>
              </a:lnSpc>
              <a:buFont typeface="Marianne" panose="02000000000000000000" pitchFamily="50" charset="0"/>
              <a:buChar char="-"/>
            </a:pPr>
            <a:endParaRPr lang="fr-FR" sz="1600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7F2AC64C-E9D9-428A-A2BA-87866DAC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181309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392929" y="1104617"/>
            <a:ext cx="4896544" cy="515890"/>
          </a:xfrm>
        </p:spPr>
        <p:txBody>
          <a:bodyPr/>
          <a:lstStyle/>
          <a:p>
            <a:r>
              <a:rPr lang="fr-FR" dirty="0"/>
              <a:t>Documentation et contact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3558"/>
            <a:ext cx="654001" cy="654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635646"/>
            <a:ext cx="8316456" cy="28017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/>
              <a:t>Le site de l’</a:t>
            </a:r>
            <a:r>
              <a:rPr lang="fr-FR" sz="1600" b="1" dirty="0" err="1"/>
              <a:t>Ecolab</a:t>
            </a:r>
            <a:r>
              <a:rPr lang="fr-FR" sz="1600" b="1" dirty="0"/>
              <a:t> : </a:t>
            </a:r>
            <a:r>
              <a:rPr lang="fr-FR" sz="1600" dirty="0">
                <a:hlinkClick r:id="rId4"/>
              </a:rPr>
              <a:t>https://greentechinnovation.fr/appel-a-manifestation-dinteret/</a:t>
            </a:r>
            <a:endParaRPr lang="fr-FR" sz="1600" dirty="0"/>
          </a:p>
          <a:p>
            <a:r>
              <a:rPr lang="fr-FR" sz="1600" dirty="0"/>
              <a:t>Où l’on trouve notamment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 règlement de l’appel à manifestation d’intérêt « Greentech Innovation »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Les liens vers les formulaires de candidature sur Démarches Simplifiées (à partir du 24 novembre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Une FAQ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 replay et le support des webinaires de lancement de la phase de candidature à l’AMI 2026</a:t>
            </a:r>
          </a:p>
          <a:p>
            <a:pPr>
              <a:lnSpc>
                <a:spcPct val="150000"/>
              </a:lnSpc>
            </a:pPr>
            <a:r>
              <a:rPr lang="fr-FR" sz="1600" b="1" dirty="0"/>
              <a:t>Contact</a:t>
            </a:r>
            <a:r>
              <a:rPr lang="fr-FR" sz="1600" dirty="0"/>
              <a:t> : </a:t>
            </a:r>
            <a:r>
              <a:rPr lang="fr-F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SimSun;宋体"/>
                <a:cs typeface="Mangal;Liberation Mono"/>
                <a:hlinkClick r:id="rId5"/>
              </a:rPr>
              <a:t>greentechinnovation@developpement-durable.gouv.fr</a:t>
            </a:r>
            <a:endParaRPr lang="fr-F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7F2AC64C-E9D9-428A-A2BA-87866DAC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2112488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71799" y="2571750"/>
            <a:ext cx="3738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+mj-lt"/>
              </a:rPr>
              <a:t>Questions/Réponses</a:t>
            </a:r>
            <a:endParaRPr lang="fr-FR" b="1" dirty="0"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66" y="1454782"/>
            <a:ext cx="972062" cy="9729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088D13F8-6A73-40B6-9C1A-7C1F691F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274693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763688" y="2086363"/>
            <a:ext cx="7020312" cy="2139528"/>
          </a:xfrm>
        </p:spPr>
        <p:txBody>
          <a:bodyPr/>
          <a:lstStyle/>
          <a:p>
            <a:r>
              <a:rPr lang="fr-FR" dirty="0"/>
              <a:t>Greentech Innovation </a:t>
            </a:r>
          </a:p>
          <a:p>
            <a:pPr lvl="1"/>
            <a:r>
              <a:rPr lang="fr-FR" dirty="0"/>
              <a:t>Un programme d’accompagnement pour les start-up et PME qui innovent pour les politiques publiques de transition écologique</a:t>
            </a:r>
          </a:p>
          <a:p>
            <a:pPr lvl="1"/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22731"/>
            <a:ext cx="1239308" cy="12405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0359"/>
            <a:ext cx="2418814" cy="1425749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188217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43608" y="1203598"/>
            <a:ext cx="7848872" cy="144016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Le programme Greentech Innovation est animé par l’</a:t>
            </a:r>
            <a:r>
              <a:rPr lang="fr-FR" sz="2000" dirty="0" err="1"/>
              <a:t>Ecolab</a:t>
            </a:r>
            <a:endParaRPr lang="fr-FR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544" y="1501703"/>
            <a:ext cx="8568952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L’</a:t>
            </a:r>
            <a:r>
              <a:rPr lang="fr-FR" sz="1400" dirty="0" err="1"/>
              <a:t>Ecolab</a:t>
            </a:r>
            <a:r>
              <a:rPr lang="fr-FR" sz="1400" dirty="0"/>
              <a:t>, un laboratoire d’innovation pour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dynamiser l’écosystème français (et européen) de la Greentech 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transformer l’administration et les politiques publiques de transition écologique et d’aménagement du territoire par la donnée, l’intelligence artificielle et la connaissance.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/>
              <a:t>L’Ecolab, une structure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au sein du service de la recherche et de l’innovation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du commissariat général au développement durable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des ministères de la Transition écologique, de l’Aménagement du territoire, des Transports, de la Ville et du Logement </a:t>
            </a:r>
          </a:p>
          <a:p>
            <a:pPr>
              <a:lnSpc>
                <a:spcPct val="150000"/>
              </a:lnSpc>
            </a:pPr>
            <a:endParaRPr lang="fr-FR" sz="1400" b="1" dirty="0"/>
          </a:p>
          <a:p>
            <a:pPr>
              <a:lnSpc>
                <a:spcPct val="150000"/>
              </a:lnSpc>
            </a:pP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E1CDE6C6-5D20-4434-ABBF-FFAEBB4A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356495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31590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Dynamiser l’écosystème français des incubateurs Greentech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0000" y="1776353"/>
            <a:ext cx="3312368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Le réseau des incubateurs Greentech </a:t>
            </a:r>
          </a:p>
          <a:p>
            <a:pPr>
              <a:lnSpc>
                <a:spcPct val="150000"/>
              </a:lnSpc>
            </a:pPr>
            <a:endParaRPr lang="fr-FR" sz="1400" dirty="0"/>
          </a:p>
          <a:p>
            <a:pPr algn="just">
              <a:lnSpc>
                <a:spcPct val="150000"/>
              </a:lnSpc>
            </a:pPr>
            <a:r>
              <a:rPr lang="fr-FR" sz="1400" dirty="0"/>
              <a:t>Un réseau pour enrichir les relations entre les </a:t>
            </a:r>
            <a:r>
              <a:rPr lang="fr-FR" sz="1400" b="1" dirty="0"/>
              <a:t>incubateurs</a:t>
            </a:r>
            <a:r>
              <a:rPr lang="fr-FR" sz="1400" dirty="0"/>
              <a:t> publics et privés qui accompagnent les </a:t>
            </a:r>
            <a:r>
              <a:rPr lang="fr-FR" sz="1400" b="1" dirty="0"/>
              <a:t>innovateurs de la transition écologique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24D9A1-424B-4E83-8EBC-E7A9BC68D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715" y="1578383"/>
            <a:ext cx="5120569" cy="2880320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6A43D057-776F-43CA-95C7-4E7089D3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791F0A-1FA9-4F66-AF80-32969DF8BE17}"/>
              </a:ext>
            </a:extLst>
          </p:cNvPr>
          <p:cNvSpPr txBox="1"/>
          <p:nvPr/>
        </p:nvSpPr>
        <p:spPr>
          <a:xfrm>
            <a:off x="1026000" y="4608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Le programme Greentech Innovation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8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257122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Dynamiser l’écosystème français (et européen) des start-up et PME de la Greentech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2" y="1911722"/>
            <a:ext cx="8064896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/>
              <a:t>2800 start-up Greentech référencées fin 2023 en France selon l’étude annuelle de la Banque publique d’investissement (</a:t>
            </a:r>
            <a:r>
              <a:rPr lang="fr-FR" sz="1400" dirty="0" err="1"/>
              <a:t>BpiFrance</a:t>
            </a:r>
            <a:r>
              <a:rPr lang="fr-FR" sz="1400" dirty="0"/>
              <a:t>).</a:t>
            </a:r>
          </a:p>
          <a:p>
            <a:pPr algn="just">
              <a:lnSpc>
                <a:spcPct val="150000"/>
              </a:lnSpc>
            </a:pPr>
            <a:endParaRPr lang="fr-FR" sz="800" dirty="0"/>
          </a:p>
          <a:p>
            <a:pPr algn="just">
              <a:lnSpc>
                <a:spcPct val="150000"/>
              </a:lnSpc>
            </a:pPr>
            <a:r>
              <a:rPr lang="fr-FR" sz="1400" dirty="0"/>
              <a:t>Une communauté de 297 start-up et PME actives dont les solutions innovantes ont été distinguées « Greentech Innovation », après une sélection annuelle par des experts du pôle ministériel Aménagement du Territoire - Transition écologique et de ses partenaires.</a:t>
            </a:r>
          </a:p>
          <a:p>
            <a:pPr algn="just">
              <a:lnSpc>
                <a:spcPct val="150000"/>
              </a:lnSpc>
            </a:pPr>
            <a:endParaRPr lang="fr-FR" sz="800" b="1" dirty="0"/>
          </a:p>
          <a:p>
            <a:pPr algn="just">
              <a:lnSpc>
                <a:spcPct val="150000"/>
              </a:lnSpc>
            </a:pPr>
            <a:r>
              <a:rPr lang="fr-FR" sz="1400" b="1" dirty="0"/>
              <a:t>Objectif : </a:t>
            </a:r>
            <a:r>
              <a:rPr lang="fr-FR" sz="1400" dirty="0"/>
              <a:t>Accélérer les politiques publiques de transition écologique par l’innovation de confiance.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B2610F01-8456-429E-A7C0-02054D06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DB57F2-3141-44D7-AC14-D3F3C11610B9}"/>
              </a:ext>
            </a:extLst>
          </p:cNvPr>
          <p:cNvSpPr txBox="1"/>
          <p:nvPr/>
        </p:nvSpPr>
        <p:spPr>
          <a:xfrm>
            <a:off x="1026000" y="4742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Le programme Greentech Innovation :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237419"/>
            <a:ext cx="7776864" cy="81831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Une offre d’accompagnement pour les entreprises distinguées « Greentech Innovation » 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F6F3D3BB-56D0-4E6D-8351-40CEAA0A6032}"/>
              </a:ext>
            </a:extLst>
          </p:cNvPr>
          <p:cNvGrpSpPr/>
          <p:nvPr/>
        </p:nvGrpSpPr>
        <p:grpSpPr>
          <a:xfrm>
            <a:off x="1304467" y="2055733"/>
            <a:ext cx="6560750" cy="2596700"/>
            <a:chOff x="1825525" y="1633922"/>
            <a:chExt cx="5601739" cy="2596700"/>
          </a:xfrm>
        </p:grpSpPr>
        <p:sp>
          <p:nvSpPr>
            <p:cNvPr id="13" name="Rectangle 12"/>
            <p:cNvSpPr/>
            <p:nvPr/>
          </p:nvSpPr>
          <p:spPr>
            <a:xfrm>
              <a:off x="6117813" y="1638334"/>
              <a:ext cx="1309451" cy="25922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BOOSTER COMMANDE PUBLIQUE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25525" y="1633922"/>
              <a:ext cx="1296144" cy="25922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BOOSTER VISIBILITE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0373" y="1650285"/>
              <a:ext cx="1296144" cy="255956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BOOSTER DIGITAL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43453" y="1633922"/>
              <a:ext cx="1355624" cy="25922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BOOSTER COMMERCIAL ET RESEAUX</a:t>
              </a: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44A98E52-A095-41DB-9617-B40B6CCF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03998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C225ED5-8949-4CDA-991F-0CF49B1F5824}"/>
              </a:ext>
            </a:extLst>
          </p:cNvPr>
          <p:cNvSpPr txBox="1"/>
          <p:nvPr/>
        </p:nvSpPr>
        <p:spPr>
          <a:xfrm>
            <a:off x="1026000" y="6588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Le programme Greentech Innovation :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692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3384376" cy="7200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visibilité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4801" y="1766302"/>
            <a:ext cx="8064896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Affichage de la distinction Greentech Innovation (marque de soutien de l'État) 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Relais de communication à travers différents supports (réseaux sociaux, newsletter, interviews...) 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Visibilité dans l’annuaire des start-up et PME éco-innovantes Greentech Innovation 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Opportunité de visibilité auprès des ministères Territoires Ecologie Logement 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Présence au </a:t>
            </a:r>
            <a:r>
              <a:rPr lang="fr-FR" sz="1400" dirty="0" err="1"/>
              <a:t>Meet’Up</a:t>
            </a:r>
            <a:r>
              <a:rPr lang="fr-FR" sz="1400" dirty="0"/>
              <a:t> annuel Greentech et sur des salons, mise en avant lors de tables rondes.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2EBB1B20-BE8C-4A16-AABC-3CEC521F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16505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347614"/>
            <a:ext cx="6264696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Booster commercial et réseaux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2" y="1801435"/>
            <a:ext cx="824444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Évènements professionnels consacrés au développement commercial (rencontres d’affaires thématiques, networking...) 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Sessions de pitch devant des investisseurs 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Accès à l'annuaire des investisseurs à impact 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fr-FR" sz="1400" dirty="0"/>
              <a:t>Espace d’échange (Accès au Slack « Communauté Greentech Innovation » de l’Ecolab...).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C8E4022A-5DE1-45CB-AFEB-FB0A6B4A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14/11/2025</a:t>
            </a:r>
          </a:p>
        </p:txBody>
      </p:sp>
    </p:spTree>
    <p:extLst>
      <p:ext uri="{BB962C8B-B14F-4D97-AF65-F5344CB8AC3E}">
        <p14:creationId xmlns:p14="http://schemas.microsoft.com/office/powerpoint/2010/main" val="451405160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1973</Words>
  <Application>Microsoft Office PowerPoint</Application>
  <PresentationFormat>Affichage à l'écran (16:9)</PresentationFormat>
  <Paragraphs>226</Paragraphs>
  <Slides>22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Présentation PowerPoint</vt:lpstr>
      <vt:lpstr>Le programme Greentech Innovation est animé par l’Ecolab</vt:lpstr>
      <vt:lpstr>Dynamiser l’écosystème français des incubateurs Greentech </vt:lpstr>
      <vt:lpstr>Dynamiser l’écosystème français (et européen) des start-up et PME de la Greentech </vt:lpstr>
      <vt:lpstr>Une offre d’accompagnement pour les entreprises distinguées « Greentech Innovation » </vt:lpstr>
      <vt:lpstr>Booster visibilité </vt:lpstr>
      <vt:lpstr>Booster commercial et réseaux </vt:lpstr>
      <vt:lpstr>Booster digital</vt:lpstr>
      <vt:lpstr>Booster commande publique</vt:lpstr>
      <vt:lpstr>Comment être distingué à l’AMI « Greentech Innovation » 2026 ?</vt:lpstr>
      <vt:lpstr>Comment être distingué à l’AMI « Greentech Innovation » 2026 ?</vt:lpstr>
      <vt:lpstr>Comment être distingué à l’AMI « Greentech Innovation » 2026 ?</vt:lpstr>
      <vt:lpstr>Comment être distingué à l’AMI « Greentech Innovation » 2026 ?</vt:lpstr>
      <vt:lpstr>Comment être distingué à l’AMI « Greentech Innovation » 2026 ?</vt:lpstr>
      <vt:lpstr>Présentation PowerPoint</vt:lpstr>
      <vt:lpstr>Présentation PowerPoint</vt:lpstr>
      <vt:lpstr>Présentation PowerPoint</vt:lpstr>
      <vt:lpstr>Calendrier de l’AMI 2026</vt:lpstr>
      <vt:lpstr>Documentation et contact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BEGON Hélène</cp:lastModifiedBy>
  <cp:revision>82</cp:revision>
  <cp:lastPrinted>2025-11-14T10:57:39Z</cp:lastPrinted>
  <dcterms:created xsi:type="dcterms:W3CDTF">2020-02-27T14:35:46Z</dcterms:created>
  <dcterms:modified xsi:type="dcterms:W3CDTF">2025-11-17T14:24:58Z</dcterms:modified>
</cp:coreProperties>
</file>