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0"/>
  </p:notesMasterIdLst>
  <p:sldIdLst>
    <p:sldId id="326" r:id="rId2"/>
    <p:sldId id="331" r:id="rId3"/>
    <p:sldId id="332" r:id="rId4"/>
    <p:sldId id="333" r:id="rId5"/>
    <p:sldId id="328" r:id="rId6"/>
    <p:sldId id="334" r:id="rId7"/>
    <p:sldId id="336" r:id="rId8"/>
    <p:sldId id="337" r:id="rId9"/>
    <p:sldId id="338" r:id="rId10"/>
    <p:sldId id="339" r:id="rId11"/>
    <p:sldId id="329" r:id="rId12"/>
    <p:sldId id="347" r:id="rId13"/>
    <p:sldId id="349" r:id="rId14"/>
    <p:sldId id="350" r:id="rId15"/>
    <p:sldId id="351" r:id="rId16"/>
    <p:sldId id="352" r:id="rId17"/>
    <p:sldId id="353" r:id="rId18"/>
    <p:sldId id="344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32"/>
            <p14:sldId id="333"/>
            <p14:sldId id="328"/>
            <p14:sldId id="334"/>
            <p14:sldId id="336"/>
            <p14:sldId id="337"/>
            <p14:sldId id="338"/>
            <p14:sldId id="339"/>
            <p14:sldId id="329"/>
            <p14:sldId id="347"/>
            <p14:sldId id="349"/>
            <p14:sldId id="350"/>
            <p14:sldId id="351"/>
            <p14:sldId id="352"/>
            <p14:sldId id="353"/>
            <p14:sldId id="344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2DE"/>
    <a:srgbClr val="2BA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9" autoAdjust="0"/>
    <p:restoredTop sz="94660"/>
  </p:normalViewPr>
  <p:slideViewPr>
    <p:cSldViewPr showGuides="1">
      <p:cViewPr varScale="1">
        <p:scale>
          <a:sx n="88" d="100"/>
          <a:sy n="88" d="100"/>
        </p:scale>
        <p:origin x="642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10/12/2021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7" y="143674"/>
            <a:ext cx="4644023" cy="33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865"/>
            <a:ext cx="2383510" cy="17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err="1"/>
              <a:t>Greentech</a:t>
            </a:r>
            <a:r>
              <a:rPr lang="fr-FR" noProof="0" dirty="0"/>
              <a:t> Innovation : un programme d’accompagnement pour les start-up et PME innovantes pour les politiques publiques de transition écologique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108088"/>
            <a:ext cx="724888" cy="519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10/12/2021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0" y="348385"/>
            <a:ext cx="6073314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6352" y="1163813"/>
            <a:ext cx="5832648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commande publique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2901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0000" y="1524686"/>
            <a:ext cx="86764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Formation/sensibilisation à la commande publique (marché de gré à gré, marché innovant...)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Partage d'AMI &amp; autres appels à projets qui concernent les marchés publics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Mise en relation avec les acheteurs ayant pour ambition les achats durables (réseaux régionaux, collectivités, université...)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Présence dans l'annuaire destiné aux décideurs publics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Accès à </a:t>
            </a:r>
            <a:r>
              <a:rPr lang="fr-FR" sz="1400" dirty="0" err="1"/>
              <a:t>Cision</a:t>
            </a:r>
            <a:r>
              <a:rPr lang="fr-FR" sz="1400" dirty="0"/>
              <a:t>, une base de contacts institutionnels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Participation à des évènements d'envergure en lien avec la commande publique (RDG, Salon des maires et des collectivités locales...) ;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Accès au Living-Lab Greentech de Saint-Mandé (94).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35037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8424000" cy="720000"/>
          </a:xfrm>
        </p:spPr>
        <p:txBody>
          <a:bodyPr/>
          <a:lstStyle/>
          <a:p>
            <a:r>
              <a:rPr lang="fr-FR" dirty="0"/>
              <a:t>Comment devenir </a:t>
            </a:r>
            <a:r>
              <a:rPr lang="fr-FR" dirty="0" err="1"/>
              <a:t>Greentech</a:t>
            </a:r>
            <a:r>
              <a:rPr lang="fr-FR" dirty="0"/>
              <a:t> Innovation ?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78518" y="1665205"/>
            <a:ext cx="7881913" cy="3086764"/>
          </a:xfrm>
        </p:spPr>
        <p:txBody>
          <a:bodyPr/>
          <a:lstStyle/>
          <a:p>
            <a:r>
              <a:rPr lang="fr-FR" sz="1600" b="1" dirty="0"/>
              <a:t>Éligibilité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Être une PME au sens communautaire du terme* 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Domiciliation sur le territoire national**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MVP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Appartenance à l’un des champs thématiques 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Complétude du dossier &amp; dépôt dans les délais, sur démarches simplifiées</a:t>
            </a:r>
          </a:p>
          <a:p>
            <a:pPr>
              <a:lnSpc>
                <a:spcPct val="150000"/>
              </a:lnSpc>
            </a:pPr>
            <a:endParaRPr lang="fr-FR" sz="900" dirty="0"/>
          </a:p>
          <a:p>
            <a:r>
              <a:rPr lang="fr-FR" sz="900" dirty="0"/>
              <a:t>*moins de 250 salariés ; chiffre d’affaires inférieur à 50 millions d’euros ; indépendantes (non détenues à hauteur de 25 % ou plus du capital, ou des droits de vote, par une entreprise, ou conjointement par plusieurs entreprises ne correspondant pas à la définition de PME 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** les entreprises de l’UE se réfèrent à l’AMI dédié</a:t>
            </a:r>
          </a:p>
          <a:p>
            <a:pPr>
              <a:lnSpc>
                <a:spcPct val="150000"/>
              </a:lnSpc>
            </a:pP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8424000" cy="720000"/>
          </a:xfrm>
        </p:spPr>
        <p:txBody>
          <a:bodyPr/>
          <a:lstStyle/>
          <a:p>
            <a:r>
              <a:rPr lang="fr-FR" dirty="0"/>
              <a:t>Comment devenir </a:t>
            </a:r>
            <a:r>
              <a:rPr lang="fr-FR" dirty="0" err="1"/>
              <a:t>Greentech</a:t>
            </a:r>
            <a:r>
              <a:rPr lang="fr-FR" dirty="0"/>
              <a:t> Innovation ?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629706"/>
            <a:ext cx="4212000" cy="2951248"/>
          </a:xfrm>
        </p:spPr>
        <p:txBody>
          <a:bodyPr/>
          <a:lstStyle/>
          <a:p>
            <a:r>
              <a:rPr lang="fr-FR" sz="1600" b="1" dirty="0"/>
              <a:t>Les thématiques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Alimentation et agriculture durables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Bâtiment et ville durables 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Décarbonation de l’industrie 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Eau, biodiversité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Économie circulaire 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Energies renouvelables et décarbonées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355976" y="1965510"/>
            <a:ext cx="4788024" cy="2179698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fr-FR" sz="1400" dirty="0"/>
              <a:t>Innovation maritimes et écosystèmes marins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Mobilité durable 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Prévention des risques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Santé environnement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Numérique écoresponsable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Finance durable &amp; RSE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319406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8424000" cy="720000"/>
          </a:xfrm>
        </p:spPr>
        <p:txBody>
          <a:bodyPr/>
          <a:lstStyle/>
          <a:p>
            <a:r>
              <a:rPr lang="fr-FR" dirty="0"/>
              <a:t>Comment devenir </a:t>
            </a:r>
            <a:r>
              <a:rPr lang="fr-FR" dirty="0" err="1"/>
              <a:t>Greentech</a:t>
            </a:r>
            <a:r>
              <a:rPr lang="fr-FR" dirty="0"/>
              <a:t> Innovation ?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635646"/>
            <a:ext cx="7738229" cy="3022281"/>
          </a:xfrm>
        </p:spPr>
        <p:txBody>
          <a:bodyPr/>
          <a:lstStyle/>
          <a:p>
            <a:r>
              <a:rPr lang="fr-FR" sz="1600" b="1"/>
              <a:t>Sélection</a:t>
            </a:r>
            <a:endParaRPr lang="fr-FR" sz="1400" dirty="0"/>
          </a:p>
          <a:p>
            <a:pPr marL="285750" lvl="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Adéquation avec les politiques publiques de transition écologique et énergétique</a:t>
            </a:r>
          </a:p>
          <a:p>
            <a:pPr marL="285750" lvl="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Potentiel environnemental </a:t>
            </a:r>
          </a:p>
          <a:p>
            <a:pPr marL="285750" lvl="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Caractère innovant de la solution (high </a:t>
            </a:r>
            <a:r>
              <a:rPr lang="fr-FR" sz="1400" dirty="0" err="1"/>
              <a:t>tech</a:t>
            </a:r>
            <a:r>
              <a:rPr lang="fr-FR" sz="1400" dirty="0"/>
              <a:t>, </a:t>
            </a:r>
            <a:r>
              <a:rPr lang="fr-FR" sz="1400" dirty="0" err="1"/>
              <a:t>low</a:t>
            </a:r>
            <a:r>
              <a:rPr lang="fr-FR" sz="1400" dirty="0"/>
              <a:t> </a:t>
            </a:r>
            <a:r>
              <a:rPr lang="fr-FR" sz="1400" dirty="0" err="1"/>
              <a:t>tech</a:t>
            </a:r>
            <a:r>
              <a:rPr lang="fr-FR" sz="1400" dirty="0"/>
              <a:t>)</a:t>
            </a:r>
          </a:p>
          <a:p>
            <a:pPr marL="285750" lvl="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Potentiel économique</a:t>
            </a:r>
          </a:p>
          <a:p>
            <a:pPr marL="285750" lvl="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Adéquation produit/marché de la solution  </a:t>
            </a:r>
          </a:p>
          <a:p>
            <a:pPr marL="285750" lvl="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Maturité du projet </a:t>
            </a:r>
          </a:p>
          <a:p>
            <a:pPr marL="285750" lvl="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Capacité de l’entreprise à développer le projet </a:t>
            </a:r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26683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8424000" cy="720000"/>
          </a:xfrm>
        </p:spPr>
        <p:txBody>
          <a:bodyPr/>
          <a:lstStyle/>
          <a:p>
            <a:r>
              <a:rPr lang="fr-FR" dirty="0"/>
              <a:t>Comment devenir </a:t>
            </a:r>
            <a:r>
              <a:rPr lang="fr-FR" dirty="0" err="1"/>
              <a:t>Greentech</a:t>
            </a:r>
            <a:r>
              <a:rPr lang="fr-FR" dirty="0"/>
              <a:t> Innovation ?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39551" y="1597596"/>
            <a:ext cx="4320481" cy="2916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/>
              <a:t>Processus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Etude du dossier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Passage en audition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10 minutes de présentation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10 minutes de questions/réponses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Plan type transmis une à deux semaines à l’avance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 Jusqu’à 25 lauréats sélectionnés </a:t>
            </a:r>
            <a:r>
              <a:rPr lang="fr-FR" sz="1400" dirty="0"/>
              <a:t>(soumis à la validation du Ministre)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314188" y="1635646"/>
            <a:ext cx="3249624" cy="2878264"/>
          </a:xfrm>
        </p:spPr>
        <p:txBody>
          <a:bodyPr/>
          <a:lstStyle/>
          <a:p>
            <a:r>
              <a:rPr lang="fr-FR" sz="1600" b="1" dirty="0"/>
              <a:t>Jury</a:t>
            </a:r>
          </a:p>
          <a:p>
            <a:endParaRPr lang="fr-FR" sz="500" b="1" dirty="0"/>
          </a:p>
          <a:p>
            <a:pPr marL="171450" indent="-171450">
              <a:buFontTx/>
              <a:buChar char="-"/>
            </a:pPr>
            <a:r>
              <a:rPr lang="fr-FR" sz="1400" dirty="0"/>
              <a:t>Un membre de l’Ecolab</a:t>
            </a:r>
          </a:p>
          <a:p>
            <a:pPr marL="171450" indent="-171450">
              <a:buFontTx/>
              <a:buChar char="-"/>
            </a:pPr>
            <a:r>
              <a:rPr lang="fr-FR" sz="1400" dirty="0"/>
              <a:t>Des experts du ministère ou des ministères associés</a:t>
            </a:r>
          </a:p>
          <a:p>
            <a:pPr marL="171450" indent="-171450">
              <a:buFontTx/>
              <a:buChar char="-"/>
            </a:pPr>
            <a:r>
              <a:rPr lang="fr-FR" sz="1400" dirty="0" err="1"/>
              <a:t>Bpifrance</a:t>
            </a:r>
            <a:r>
              <a:rPr lang="fr-FR" sz="140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sz="1400" dirty="0"/>
              <a:t>ADEME</a:t>
            </a:r>
          </a:p>
          <a:p>
            <a:pPr marL="171450" indent="-171450">
              <a:buFontTx/>
              <a:buChar char="-"/>
            </a:pPr>
            <a:r>
              <a:rPr lang="fr-FR" sz="1400" dirty="0"/>
              <a:t>Personnalités qualifiées (membre du réseau des incubateurs greentech, pôles de compétitivité…) </a:t>
            </a:r>
          </a:p>
        </p:txBody>
      </p:sp>
    </p:spTree>
    <p:extLst>
      <p:ext uri="{BB962C8B-B14F-4D97-AF65-F5344CB8AC3E}">
        <p14:creationId xmlns:p14="http://schemas.microsoft.com/office/powerpoint/2010/main" val="199285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8424000" cy="720000"/>
          </a:xfrm>
        </p:spPr>
        <p:txBody>
          <a:bodyPr/>
          <a:lstStyle/>
          <a:p>
            <a:r>
              <a:rPr lang="fr-FR" dirty="0"/>
              <a:t>Comment devenir </a:t>
            </a:r>
            <a:r>
              <a:rPr lang="fr-FR" dirty="0" err="1"/>
              <a:t>Greentech</a:t>
            </a:r>
            <a:r>
              <a:rPr lang="fr-FR" dirty="0"/>
              <a:t> Innovation ?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67544" y="1686381"/>
            <a:ext cx="7597032" cy="30655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/>
              <a:t>Nos conseils/ Ce qu’on attend de vous</a:t>
            </a:r>
            <a:endParaRPr lang="fr-FR" sz="1400" dirty="0"/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Bien préciser dans quelle politique publique votre projet s’inscrit 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La maturité du projet doit être mise en exergue par le MVP 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Apporter de la précision et des chiffres, du quantitatif (si disponibles) notamment sur la partie environnementale 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Qualification précise de l’innovation (en particulier si celle-ci n’est pas technologique)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400" dirty="0"/>
              <a:t>S’assurer de répondre à l’ensemble des questions et fournir les documents requis </a:t>
            </a:r>
          </a:p>
        </p:txBody>
      </p:sp>
    </p:spTree>
    <p:extLst>
      <p:ext uri="{BB962C8B-B14F-4D97-AF65-F5344CB8AC3E}">
        <p14:creationId xmlns:p14="http://schemas.microsoft.com/office/powerpoint/2010/main" val="415585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8424000" cy="720000"/>
          </a:xfrm>
        </p:spPr>
        <p:txBody>
          <a:bodyPr/>
          <a:lstStyle/>
          <a:p>
            <a:r>
              <a:rPr lang="fr-FR" dirty="0"/>
              <a:t>Comment devenir </a:t>
            </a:r>
            <a:r>
              <a:rPr lang="fr-FR" dirty="0" err="1"/>
              <a:t>Greentech</a:t>
            </a:r>
            <a:r>
              <a:rPr lang="fr-FR" dirty="0"/>
              <a:t> Innovation ?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67544" y="1686381"/>
            <a:ext cx="7848872" cy="28549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400" b="1" dirty="0"/>
              <a:t>Les attendus auprès des lauréats </a:t>
            </a:r>
          </a:p>
          <a:p>
            <a:pPr marL="342900" lvl="0" indent="-342900" algn="just">
              <a:spcAft>
                <a:spcPts val="285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fr-FR" sz="14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A</a:t>
            </a:r>
            <a:r>
              <a:rPr lang="fr-FR" sz="1400" kern="100" dirty="0">
                <a:solidFill>
                  <a:srgbClr val="000000"/>
                </a:solidFill>
                <a:effectLst/>
                <a:ea typeface="SimSun;宋体"/>
                <a:cs typeface="Arial" panose="020B0604020202020204" pitchFamily="34" charset="0"/>
              </a:rPr>
              <a:t>pposer le logo Greentech Innovation dans les supports de communication : site internet ou kakémono (liste non exhaustive)</a:t>
            </a:r>
            <a:endParaRPr lang="fr-FR" sz="1400" kern="100" dirty="0">
              <a:solidFill>
                <a:srgbClr val="000000"/>
              </a:solidFill>
              <a:effectLst/>
              <a:ea typeface="SimSun;宋体"/>
              <a:cs typeface="Mangal;Liberation Mono"/>
            </a:endParaRPr>
          </a:p>
          <a:p>
            <a:pPr marL="342900" lvl="0" indent="-342900" algn="just">
              <a:spcAft>
                <a:spcPts val="285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fr-FR" sz="14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R</a:t>
            </a:r>
            <a:r>
              <a:rPr lang="fr-FR" sz="1400" kern="100" dirty="0">
                <a:solidFill>
                  <a:srgbClr val="000000"/>
                </a:solidFill>
                <a:effectLst/>
                <a:ea typeface="SimSun;宋体"/>
                <a:cs typeface="Arial" panose="020B0604020202020204" pitchFamily="34" charset="0"/>
              </a:rPr>
              <a:t>épondre aux sollicitations d’Ecolab (ex : fiche annuaire, questionnaire de suivi)</a:t>
            </a:r>
            <a:endParaRPr lang="fr-FR" sz="1400" kern="100" dirty="0">
              <a:solidFill>
                <a:srgbClr val="000000"/>
              </a:solidFill>
              <a:effectLst/>
              <a:ea typeface="SimSun;宋体"/>
              <a:cs typeface="Mangal;Liberation Mono"/>
            </a:endParaRPr>
          </a:p>
          <a:p>
            <a:pPr marL="342900" lvl="0" indent="-342900" algn="just">
              <a:spcAft>
                <a:spcPts val="285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fr-FR" sz="14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Ê</a:t>
            </a:r>
            <a:r>
              <a:rPr lang="fr-FR" sz="1400" kern="100" dirty="0">
                <a:solidFill>
                  <a:srgbClr val="000000"/>
                </a:solidFill>
                <a:effectLst/>
                <a:ea typeface="SimSun;宋体"/>
                <a:cs typeface="Arial" panose="020B0604020202020204" pitchFamily="34" charset="0"/>
              </a:rPr>
              <a:t>tre présent à </a:t>
            </a:r>
            <a:r>
              <a:rPr lang="fr-FR" sz="14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l</a:t>
            </a:r>
            <a:r>
              <a:rPr lang="fr-FR" sz="1400" kern="100" dirty="0">
                <a:solidFill>
                  <a:srgbClr val="000000"/>
                </a:solidFill>
                <a:effectLst/>
                <a:ea typeface="SimSun;宋体"/>
                <a:cs typeface="Arial" panose="020B0604020202020204" pitchFamily="34" charset="0"/>
              </a:rPr>
              <a:t>’annonce des lauréats </a:t>
            </a:r>
            <a:endParaRPr lang="fr-FR" sz="1400" kern="100" dirty="0">
              <a:solidFill>
                <a:srgbClr val="000000"/>
              </a:solidFill>
              <a:effectLst/>
              <a:ea typeface="SimSun;宋体"/>
              <a:cs typeface="Mangal;Liberation Mono"/>
            </a:endParaRPr>
          </a:p>
          <a:p>
            <a:pPr marL="342900" lvl="0" indent="-342900" algn="just">
              <a:spcAft>
                <a:spcPts val="285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fr-FR" sz="14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Ê</a:t>
            </a:r>
            <a:r>
              <a:rPr lang="fr-FR" sz="1400" kern="100" dirty="0">
                <a:solidFill>
                  <a:srgbClr val="000000"/>
                </a:solidFill>
                <a:effectLst/>
                <a:ea typeface="SimSun;宋体"/>
                <a:cs typeface="Arial" panose="020B0604020202020204" pitchFamily="34" charset="0"/>
              </a:rPr>
              <a:t>tre présent pour exposer au Meet’Up Greentech l’année de la sélection </a:t>
            </a:r>
            <a:endParaRPr lang="fr-FR" sz="1400" kern="100" dirty="0">
              <a:solidFill>
                <a:srgbClr val="000000"/>
              </a:solidFill>
              <a:effectLst/>
              <a:ea typeface="SimSun;宋体"/>
              <a:cs typeface="Mangal;Liberation Mono"/>
            </a:endParaRPr>
          </a:p>
          <a:p>
            <a:pPr marL="342900" lvl="0" indent="-342900" algn="just">
              <a:spcAft>
                <a:spcPts val="285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fr-FR" sz="14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T</a:t>
            </a:r>
            <a:r>
              <a:rPr lang="fr-FR" sz="1400" kern="100" dirty="0">
                <a:solidFill>
                  <a:srgbClr val="000000"/>
                </a:solidFill>
                <a:effectLst/>
                <a:ea typeface="SimSun;宋体"/>
                <a:cs typeface="Arial" panose="020B0604020202020204" pitchFamily="34" charset="0"/>
              </a:rPr>
              <a:t>enir les engagements pris à venir aux évènements auxquels les entreprises sont invitées</a:t>
            </a:r>
            <a:endParaRPr lang="fr-FR" sz="1400" kern="100" dirty="0">
              <a:solidFill>
                <a:srgbClr val="000000"/>
              </a:solidFill>
              <a:effectLst/>
              <a:ea typeface="SimSun;宋体"/>
              <a:cs typeface="Mangal;Liberation Mono"/>
            </a:endParaRPr>
          </a:p>
          <a:p>
            <a:pPr marL="342900" lvl="0" indent="-342900" algn="just">
              <a:spcAft>
                <a:spcPts val="285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fr-FR" sz="14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P</a:t>
            </a:r>
            <a:r>
              <a:rPr lang="fr-FR" sz="1400" kern="100" dirty="0">
                <a:solidFill>
                  <a:srgbClr val="000000"/>
                </a:solidFill>
                <a:effectLst/>
                <a:ea typeface="SimSun;宋体"/>
                <a:cs typeface="Arial" panose="020B0604020202020204" pitchFamily="34" charset="0"/>
              </a:rPr>
              <a:t>révenir Ecolab en cas de pivot de la solution, rachat ou liquidation de la société. En cas de rachat, communiquer le nom de l’entreprise acquéreuse. </a:t>
            </a:r>
            <a:endParaRPr lang="fr-FR" sz="1400" kern="100" dirty="0">
              <a:solidFill>
                <a:srgbClr val="000000"/>
              </a:solidFill>
              <a:effectLst/>
              <a:ea typeface="SimSun;宋体"/>
              <a:cs typeface="Mangal;Liberation Mono"/>
            </a:endParaRPr>
          </a:p>
        </p:txBody>
      </p:sp>
    </p:spTree>
    <p:extLst>
      <p:ext uri="{BB962C8B-B14F-4D97-AF65-F5344CB8AC3E}">
        <p14:creationId xmlns:p14="http://schemas.microsoft.com/office/powerpoint/2010/main" val="138603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1944216" cy="515890"/>
          </a:xfrm>
        </p:spPr>
        <p:txBody>
          <a:bodyPr/>
          <a:lstStyle/>
          <a:p>
            <a:r>
              <a:rPr lang="fr-FR" dirty="0"/>
              <a:t>Calendrier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67544" y="1966372"/>
            <a:ext cx="7597032" cy="2486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/>
              <a:t>Dates de candidature : 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600" dirty="0"/>
              <a:t>Du 9 décembre 2024 au 13 janvier 2025, 16h00</a:t>
            </a:r>
          </a:p>
          <a:p>
            <a:pPr>
              <a:lnSpc>
                <a:spcPct val="150000"/>
              </a:lnSpc>
            </a:pPr>
            <a:r>
              <a:rPr lang="fr-FR" sz="1600" b="1" dirty="0"/>
              <a:t>Auditions : 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600" dirty="0"/>
              <a:t>Avril 2025 (à titre indicatif)</a:t>
            </a:r>
          </a:p>
        </p:txBody>
      </p:sp>
    </p:spTree>
    <p:extLst>
      <p:ext uri="{BB962C8B-B14F-4D97-AF65-F5344CB8AC3E}">
        <p14:creationId xmlns:p14="http://schemas.microsoft.com/office/powerpoint/2010/main" val="181309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71799" y="2571750"/>
            <a:ext cx="3738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+mj-lt"/>
              </a:rPr>
              <a:t>Questions/Réponses</a:t>
            </a:r>
            <a:endParaRPr lang="fr-FR" b="1" dirty="0"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66" y="1454782"/>
            <a:ext cx="972062" cy="9729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274693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763688" y="2283718"/>
            <a:ext cx="7020312" cy="2139528"/>
          </a:xfrm>
        </p:spPr>
        <p:txBody>
          <a:bodyPr/>
          <a:lstStyle/>
          <a:p>
            <a:r>
              <a:rPr lang="fr-FR" dirty="0" err="1"/>
              <a:t>Greentech</a:t>
            </a:r>
            <a:r>
              <a:rPr lang="fr-FR" dirty="0"/>
              <a:t> Innovation </a:t>
            </a:r>
          </a:p>
          <a:p>
            <a:pPr lvl="1"/>
            <a:r>
              <a:rPr lang="fr-FR" dirty="0"/>
              <a:t>Un programme d’accompagnement pour les start-up et PME qui innovent pour les politiques publiques de transition écologique</a:t>
            </a:r>
          </a:p>
          <a:p>
            <a:pPr lvl="1"/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7734"/>
            <a:ext cx="1239308" cy="12405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0359"/>
            <a:ext cx="2418814" cy="1425749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43608" y="1203598"/>
            <a:ext cx="6912768" cy="21602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Une initiative animée par l’</a:t>
            </a:r>
            <a:r>
              <a:rPr lang="fr-FR" sz="2550" dirty="0" err="1"/>
              <a:t>Ecolab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1995686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Un laboratoire d’innovation pour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Dynamiser l’écosystème greentech français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Massifier la transition écologique par l’innovation et par la data et par la structuration de la data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Transformer l’administration et les politiques publiques de transition écologique par l’intelligence artificielle et la donnée.</a:t>
            </a:r>
          </a:p>
          <a:p>
            <a:pPr>
              <a:lnSpc>
                <a:spcPct val="150000"/>
              </a:lnSpc>
            </a:pPr>
            <a:endParaRPr lang="fr-FR" sz="1400" b="1" dirty="0"/>
          </a:p>
          <a:p>
            <a:pPr>
              <a:lnSpc>
                <a:spcPct val="150000"/>
              </a:lnSpc>
            </a:pP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356495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Dynamiser l’écosystème français des incubateurs </a:t>
            </a:r>
            <a:r>
              <a:rPr lang="fr-FR" sz="2550" dirty="0" err="1"/>
              <a:t>greentech</a:t>
            </a:r>
            <a:r>
              <a:rPr lang="fr-FR" sz="2550" dirty="0"/>
              <a:t>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2011879"/>
            <a:ext cx="33123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Le réseau national des incubateurs </a:t>
            </a:r>
            <a:r>
              <a:rPr lang="fr-FR" sz="1600" b="1" dirty="0" err="1"/>
              <a:t>Greentech</a:t>
            </a:r>
            <a:r>
              <a:rPr lang="fr-FR" sz="1600" b="1" dirty="0"/>
              <a:t> </a:t>
            </a:r>
          </a:p>
          <a:p>
            <a:pPr>
              <a:lnSpc>
                <a:spcPct val="150000"/>
              </a:lnSpc>
            </a:pPr>
            <a:endParaRPr lang="fr-FR" sz="1400" dirty="0"/>
          </a:p>
          <a:p>
            <a:pPr algn="just">
              <a:lnSpc>
                <a:spcPct val="150000"/>
              </a:lnSpc>
            </a:pPr>
            <a:r>
              <a:rPr lang="fr-FR" sz="1400" dirty="0"/>
              <a:t>Un réseau pour dynamiser les relations entre les </a:t>
            </a:r>
            <a:r>
              <a:rPr lang="fr-FR" sz="1400" b="1" dirty="0"/>
              <a:t>incubateurs</a:t>
            </a:r>
            <a:r>
              <a:rPr lang="fr-FR" sz="1400" dirty="0"/>
              <a:t> qui accompagnent les </a:t>
            </a:r>
            <a:r>
              <a:rPr lang="fr-FR" sz="1400" b="1" dirty="0"/>
              <a:t>innovateurs de la transition écologique</a:t>
            </a:r>
            <a:r>
              <a:rPr lang="fr-FR" sz="1400" dirty="0"/>
              <a:t>.</a:t>
            </a:r>
            <a:endParaRPr lang="fr-FR" sz="1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24D9A1-424B-4E83-8EBC-E7A9BC68D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715" y="1578383"/>
            <a:ext cx="5120569" cy="2880320"/>
          </a:xfrm>
          <a:prstGeom prst="rect">
            <a:avLst/>
          </a:prstGeom>
        </p:spPr>
      </p:pic>
      <p:sp>
        <p:nvSpPr>
          <p:cNvPr id="1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42538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Dynamiser l’écosystème français des start-up </a:t>
            </a:r>
            <a:r>
              <a:rPr lang="fr-FR" sz="2550" dirty="0" err="1"/>
              <a:t>greentech</a:t>
            </a:r>
            <a:r>
              <a:rPr lang="fr-FR" sz="2550" dirty="0"/>
              <a:t>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2355726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/>
              <a:t>Une communauté de 290 start-up et PME sélectionnées par des experts du ministère et ses partenaires.</a:t>
            </a:r>
          </a:p>
          <a:p>
            <a:pPr algn="just">
              <a:lnSpc>
                <a:spcPct val="150000"/>
              </a:lnSpc>
            </a:pPr>
            <a:endParaRPr lang="fr-FR" sz="1400" b="1" dirty="0"/>
          </a:p>
          <a:p>
            <a:pPr algn="just">
              <a:lnSpc>
                <a:spcPct val="150000"/>
              </a:lnSpc>
            </a:pPr>
            <a:r>
              <a:rPr lang="fr-FR" sz="1400" b="1" dirty="0"/>
              <a:t>Objectif : </a:t>
            </a:r>
            <a:r>
              <a:rPr lang="fr-FR" sz="1400" dirty="0"/>
              <a:t>Accélérer les politiques publiques de transition écologique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70858"/>
            <a:ext cx="7776864" cy="25037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Une offre d’accompagnement dédiée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88578" y="1638334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BOOSTER COMMAN-DE PUBLIQUE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0892" y="1633922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BOOSTER VISIBILITE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6016" y="1635646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BOOSTER DIGITAL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43454" y="1633922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BOOSTER COMMER-CIAL ET RESEAUX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9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316692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3384376" cy="7200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visibilité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4801" y="1766302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Affichage de la distinction Greentech Innovation (marque de soutien de l'État)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Relais de communication à travers différents supports (réseaux sociaux, newsletter, interviews...)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Visibilité dans l’annuaire des start-up et PME éco-innovantes Greentech Innovation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Opportunité de visibilité auprès des ministères Territoires Ecologie Logement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Présence sur des salons, mise en avant lors de tables rondes.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16505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6264696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commercial et réseaux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1801435"/>
            <a:ext cx="80648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Évènements professionnels consacrés au développement commercial (rencontres d’affaires thématiques, networking...)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Sessions de pitch devant des investisseurs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Accès à l'annuaire des investisseurs à impact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Espace d’échange (Accès au </a:t>
            </a:r>
            <a:r>
              <a:rPr lang="fr-FR" sz="1400" dirty="0" err="1"/>
              <a:t>slack</a:t>
            </a:r>
            <a:r>
              <a:rPr lang="fr-FR" sz="1400" dirty="0"/>
              <a:t> « Communauté Greentech Innovation » de l’Ecolab...).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45140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2952328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digital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5342" y="2002851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Programme de webinaires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Présence sur le Job </a:t>
            </a:r>
            <a:r>
              <a:rPr lang="fr-FR" sz="1400" dirty="0" err="1"/>
              <a:t>Board</a:t>
            </a:r>
            <a:r>
              <a:rPr lang="fr-FR" sz="1400" dirty="0"/>
              <a:t> Greentech Innovation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Module de mise en avant de la démarche RSE et des impacts positifs des start-up et PME greentech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Accès à une base de contact médias/presse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Accès à des documents stratégiques et commerciaux (études de marché).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06/12/2024</a:t>
            </a:r>
          </a:p>
        </p:txBody>
      </p:sp>
    </p:spTree>
    <p:extLst>
      <p:ext uri="{BB962C8B-B14F-4D97-AF65-F5344CB8AC3E}">
        <p14:creationId xmlns:p14="http://schemas.microsoft.com/office/powerpoint/2010/main" val="114420909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1099</Words>
  <Application>Microsoft Office PowerPoint</Application>
  <PresentationFormat>Affichage à l'écran (16:9)</PresentationFormat>
  <Paragraphs>169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Une initiative animée par l’Ecolab</vt:lpstr>
      <vt:lpstr>Dynamiser l’écosystème français des incubateurs greentech </vt:lpstr>
      <vt:lpstr>Dynamiser l’écosystème français des start-up greentech </vt:lpstr>
      <vt:lpstr>Une offre d’accompagnement dédiée</vt:lpstr>
      <vt:lpstr>Booster visibilité </vt:lpstr>
      <vt:lpstr>Booster commercial et réseaux </vt:lpstr>
      <vt:lpstr>Booster digital</vt:lpstr>
      <vt:lpstr>Booster commande publique</vt:lpstr>
      <vt:lpstr>Comment devenir Greentech Innovation ? </vt:lpstr>
      <vt:lpstr>Comment devenir Greentech Innovation ? </vt:lpstr>
      <vt:lpstr>Comment devenir Greentech Innovation ? </vt:lpstr>
      <vt:lpstr>Comment devenir Greentech Innovation ? </vt:lpstr>
      <vt:lpstr>Comment devenir Greentech Innovation ? </vt:lpstr>
      <vt:lpstr>Comment devenir Greentech Innovation ? </vt:lpstr>
      <vt:lpstr>Calendrier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BOISROUX Audrey</cp:lastModifiedBy>
  <cp:revision>52</cp:revision>
  <dcterms:created xsi:type="dcterms:W3CDTF">2020-02-27T14:35:46Z</dcterms:created>
  <dcterms:modified xsi:type="dcterms:W3CDTF">2024-12-05T12:08:06Z</dcterms:modified>
</cp:coreProperties>
</file>