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4"/>
  </p:notesMasterIdLst>
  <p:sldIdLst>
    <p:sldId id="326" r:id="rId2"/>
    <p:sldId id="331" r:id="rId3"/>
    <p:sldId id="348" r:id="rId4"/>
    <p:sldId id="332" r:id="rId5"/>
    <p:sldId id="358" r:id="rId6"/>
    <p:sldId id="328" r:id="rId7"/>
    <p:sldId id="334" r:id="rId8"/>
    <p:sldId id="336" r:id="rId9"/>
    <p:sldId id="337" r:id="rId10"/>
    <p:sldId id="338" r:id="rId11"/>
    <p:sldId id="339" r:id="rId12"/>
    <p:sldId id="329" r:id="rId13"/>
    <p:sldId id="359" r:id="rId14"/>
    <p:sldId id="347" r:id="rId15"/>
    <p:sldId id="360" r:id="rId16"/>
    <p:sldId id="341" r:id="rId17"/>
    <p:sldId id="342" r:id="rId18"/>
    <p:sldId id="343" r:id="rId19"/>
    <p:sldId id="361" r:id="rId20"/>
    <p:sldId id="346" r:id="rId21"/>
    <p:sldId id="362" r:id="rId22"/>
    <p:sldId id="344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48"/>
            <p14:sldId id="332"/>
            <p14:sldId id="358"/>
            <p14:sldId id="328"/>
            <p14:sldId id="334"/>
            <p14:sldId id="336"/>
            <p14:sldId id="337"/>
            <p14:sldId id="338"/>
            <p14:sldId id="339"/>
            <p14:sldId id="329"/>
            <p14:sldId id="359"/>
            <p14:sldId id="347"/>
            <p14:sldId id="360"/>
            <p14:sldId id="341"/>
            <p14:sldId id="342"/>
            <p14:sldId id="343"/>
            <p14:sldId id="361"/>
            <p14:sldId id="346"/>
            <p14:sldId id="362"/>
            <p14:sldId id="34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CANOT Anthony" initials="DA" lastIdx="1" clrIdx="0">
    <p:extLst>
      <p:ext uri="{19B8F6BF-5375-455C-9EA6-DF929625EA0E}">
        <p15:presenceInfo xmlns:p15="http://schemas.microsoft.com/office/powerpoint/2012/main" userId="DICANOT Antho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2DE"/>
    <a:srgbClr val="2BA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99" autoAdjust="0"/>
    <p:restoredTop sz="94660"/>
  </p:normalViewPr>
  <p:slideViewPr>
    <p:cSldViewPr showGuides="1">
      <p:cViewPr varScale="1">
        <p:scale>
          <a:sx n="77" d="100"/>
          <a:sy n="77" d="100"/>
        </p:scale>
        <p:origin x="692" y="6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79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3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" y="143674"/>
            <a:ext cx="4644023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1865"/>
            <a:ext cx="2383510" cy="17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 err="1"/>
              <a:t>Greentech</a:t>
            </a:r>
            <a:r>
              <a:rPr lang="fr-FR" noProof="0" dirty="0"/>
              <a:t> Innovation : un programme d’accompagnement pour les start-up et PME innovantes pour les politiques publiques de transition écologique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10/12/2021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0" y="108088"/>
            <a:ext cx="724888" cy="519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techinnovation@developpement-durable.gouv.fr" TargetMode="External"/><Relationship Id="rId2" Type="http://schemas.openxmlformats.org/officeDocument/2006/relationships/hyperlink" Target="https://greentechinnovation.fr/appel-a-manifestation-dinteret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10/12/2021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0" y="348385"/>
            <a:ext cx="6073314" cy="3579862"/>
          </a:xfrm>
          <a:prstGeom prst="rect">
            <a:avLst/>
          </a:prstGeom>
        </p:spPr>
      </p:pic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9550B3FF-7808-438B-B9C8-53883D50B513}"/>
              </a:ext>
            </a:extLst>
          </p:cNvPr>
          <p:cNvSpPr txBox="1">
            <a:spLocks/>
          </p:cNvSpPr>
          <p:nvPr/>
        </p:nvSpPr>
        <p:spPr bwMode="gray">
          <a:xfrm>
            <a:off x="4860032" y="4096632"/>
            <a:ext cx="3816424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Ministry for Ecological Transition </a:t>
            </a:r>
          </a:p>
          <a:p>
            <a:r>
              <a:rPr lang="en-US" dirty="0"/>
              <a:t>General Commission for Sustainable Development</a:t>
            </a:r>
            <a:r>
              <a:rPr lang="fr-FR" dirty="0"/>
              <a:t> </a:t>
            </a:r>
          </a:p>
          <a:p>
            <a:r>
              <a:rPr lang="fr-FR" dirty="0" err="1"/>
              <a:t>Research</a:t>
            </a:r>
            <a:r>
              <a:rPr lang="fr-FR" dirty="0"/>
              <a:t> and innovation </a:t>
            </a:r>
            <a:r>
              <a:rPr lang="fr-FR" dirty="0" err="1"/>
              <a:t>department</a:t>
            </a:r>
            <a:r>
              <a:rPr lang="fr-FR" dirty="0"/>
              <a:t> </a:t>
            </a:r>
          </a:p>
          <a:p>
            <a:r>
              <a:rPr lang="fr-FR" dirty="0"/>
              <a:t>Ecolab 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915566"/>
            <a:ext cx="2952328" cy="504056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Digital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75342" y="2002851"/>
            <a:ext cx="8064896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Webinars on topics related to innovation, ecological transition, economic development, etc.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the Greentech Innovation Job Board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a media/press contact database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strategic and commercial documents (market research, market analysis)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C3652E7-F82E-485F-889C-78CF0E17F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B606C179-CEE3-41E0-A8F0-CF7188AC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11442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06352" y="1163813"/>
            <a:ext cx="5832648" cy="72008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Public </a:t>
            </a:r>
            <a:r>
              <a:rPr lang="fr-FR" sz="2550" dirty="0" err="1"/>
              <a:t>Procurement</a:t>
            </a:r>
            <a:r>
              <a:rPr lang="fr-FR" sz="2550" dirty="0"/>
              <a:t>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0000" y="1772101"/>
            <a:ext cx="8424000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Training/awareness-raising on French public procurement (legislation, innovative contracts,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Sharing of calls for projects related to public procurement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Networking with buyers committed to sustainable procurement (regional networks, local authorities, universities,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Access to </a:t>
            </a:r>
            <a:r>
              <a:rPr lang="en-US" sz="1300" dirty="0" err="1"/>
              <a:t>Cision</a:t>
            </a:r>
            <a:r>
              <a:rPr lang="en-US" sz="1300" dirty="0"/>
              <a:t>, a database of institutional contacts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300" dirty="0"/>
              <a:t>Participation in major events related to public procurement (Greentech decision-makers meetings, </a:t>
            </a:r>
            <a:r>
              <a:rPr lang="en-US" sz="1300" dirty="0" err="1"/>
              <a:t>GeoDataDays</a:t>
            </a:r>
            <a:r>
              <a:rPr lang="en-US" sz="1300" dirty="0"/>
              <a:t>, etc.)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F4846E6-3CB4-4665-9E40-D3FA8A935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E97622E-F80F-4DE6-A3D3-6D230928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5037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78518" y="1665205"/>
            <a:ext cx="8097937" cy="2951248"/>
          </a:xfrm>
        </p:spPr>
        <p:txBody>
          <a:bodyPr/>
          <a:lstStyle/>
          <a:p>
            <a:r>
              <a:rPr lang="en-US" sz="1800" dirty="0"/>
              <a:t>The annual ‘Greentech Innovation’ award selects 25 to 30 solutions developed by French and European start-ups and SMEs based on ambitious, innovative and sustainable processes, products or services (or a combination thereof).</a:t>
            </a:r>
          </a:p>
          <a:p>
            <a:pPr algn="just"/>
            <a:endParaRPr lang="en-US" sz="1100" dirty="0"/>
          </a:p>
          <a:p>
            <a:pPr algn="just"/>
            <a:r>
              <a:rPr lang="en-US" sz="1800" dirty="0"/>
              <a:t>The solutions may be high-tech, low-tech, technological or non-technological.</a:t>
            </a:r>
          </a:p>
          <a:p>
            <a:pPr algn="just"/>
            <a:endParaRPr lang="en-US" sz="1100" dirty="0"/>
          </a:p>
          <a:p>
            <a:pPr algn="just"/>
            <a:r>
              <a:rPr lang="en-US" sz="1800" dirty="0"/>
              <a:t>The ‘Greentech Innovation’ award does not include any financial support. </a:t>
            </a:r>
            <a:endParaRPr lang="fr-FR" sz="1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4" name="Titre 6">
            <a:extLst>
              <a:ext uri="{FF2B5EF4-FFF2-40B4-BE49-F238E27FC236}">
                <a16:creationId xmlns:a16="http://schemas.microsoft.com/office/drawing/2014/main" id="{B8C6AF20-0C5A-4042-81DB-69204D67F2D1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C6C985E-1404-4363-9AF5-4A37823B7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CA93D5D-D7ED-46AA-81B3-2CCC84BF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827584" y="950404"/>
            <a:ext cx="8097937" cy="2951248"/>
          </a:xfrm>
        </p:spPr>
        <p:txBody>
          <a:bodyPr>
            <a:normAutofit lnSpcReduction="10000"/>
          </a:bodyPr>
          <a:lstStyle/>
          <a:p>
            <a:r>
              <a:rPr lang="en-US" sz="1600" b="1" dirty="0"/>
              <a:t>Conditions for applying for the 2026 Greentech Innovation 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applicant company must be a small and medium-sized enterprise (SME) complying with the European Union definition*. Consortia are not permitted.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 must be resident in the European Union.</a:t>
            </a:r>
            <a:r>
              <a:rPr lang="fr-FR" sz="1400" dirty="0"/>
              <a:t>**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solution must have reached at least the ‘minimum viable product’ stage.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solution must fall within one of the 12 key sectors of the ecological transition.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The application must be complete and submitted by the deadline on the Démarches </a:t>
            </a:r>
            <a:r>
              <a:rPr lang="en-US" sz="1400" dirty="0" err="1"/>
              <a:t>Simplifiées</a:t>
            </a:r>
            <a:r>
              <a:rPr lang="en-US" sz="1400" dirty="0"/>
              <a:t> (meaning ‘Simplified Procedures’) French governmental on-line platform (open from 24 November 2025 to 19 January 2026).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Please note: Companies may apply multiple times to the CEI.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6C985E-1404-4363-9AF5-4A37823B7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3" y="627533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7CA93D5D-D7ED-46AA-81B3-2CCC84BF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9E7EE324-75E8-4A60-BBAC-0B507DC1B661}"/>
              </a:ext>
            </a:extLst>
          </p:cNvPr>
          <p:cNvSpPr txBox="1">
            <a:spLocks/>
          </p:cNvSpPr>
          <p:nvPr/>
        </p:nvSpPr>
        <p:spPr bwMode="gray">
          <a:xfrm>
            <a:off x="1102824" y="467718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0B342B8-BE2B-4CC8-9B3E-582F19BE7DE3}"/>
              </a:ext>
            </a:extLst>
          </p:cNvPr>
          <p:cNvSpPr txBox="1"/>
          <p:nvPr/>
        </p:nvSpPr>
        <p:spPr>
          <a:xfrm>
            <a:off x="448991" y="3979151"/>
            <a:ext cx="8335009" cy="48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900" dirty="0"/>
              <a:t>* SME = </a:t>
            </a:r>
            <a:r>
              <a:rPr lang="en-US" sz="900" dirty="0"/>
              <a:t>fewer than 250 employees; sales of less than €50 million; independent (no more than 25% of the company, or of the voting rights, are owned by an enterprise, or jointly by several enterprises, that do not fall within to the definition of  SME)</a:t>
            </a:r>
            <a:endParaRPr lang="fr-FR" sz="9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F50E28B-1237-4484-9E36-BFD5CD2027FB}"/>
              </a:ext>
            </a:extLst>
          </p:cNvPr>
          <p:cNvSpPr txBox="1"/>
          <p:nvPr/>
        </p:nvSpPr>
        <p:spPr>
          <a:xfrm>
            <a:off x="444443" y="4423602"/>
            <a:ext cx="8097936" cy="273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900" dirty="0"/>
              <a:t>** </a:t>
            </a:r>
            <a:r>
              <a:rPr lang="fr-FR" sz="900" dirty="0" err="1">
                <a:solidFill>
                  <a:srgbClr val="FF0000"/>
                </a:solidFill>
              </a:rPr>
              <a:t>Companies</a:t>
            </a:r>
            <a:r>
              <a:rPr lang="fr-FR" sz="900" dirty="0">
                <a:solidFill>
                  <a:srgbClr val="FF0000"/>
                </a:solidFill>
              </a:rPr>
              <a:t> </a:t>
            </a:r>
            <a:r>
              <a:rPr lang="fr-FR" sz="900" dirty="0" err="1">
                <a:solidFill>
                  <a:srgbClr val="FF0000"/>
                </a:solidFill>
              </a:rPr>
              <a:t>domiciled</a:t>
            </a:r>
            <a:r>
              <a:rPr lang="fr-FR" sz="900" dirty="0">
                <a:solidFill>
                  <a:srgbClr val="FF0000"/>
                </a:solidFill>
              </a:rPr>
              <a:t> in France and </a:t>
            </a:r>
            <a:r>
              <a:rPr lang="fr-FR" sz="900" dirty="0" err="1">
                <a:solidFill>
                  <a:srgbClr val="FF0000"/>
                </a:solidFill>
              </a:rPr>
              <a:t>companies</a:t>
            </a:r>
            <a:r>
              <a:rPr lang="fr-FR" sz="900" dirty="0">
                <a:solidFill>
                  <a:srgbClr val="FF0000"/>
                </a:solidFill>
              </a:rPr>
              <a:t> </a:t>
            </a:r>
            <a:r>
              <a:rPr lang="fr-FR" sz="900" dirty="0" err="1">
                <a:solidFill>
                  <a:srgbClr val="FF0000"/>
                </a:solidFill>
              </a:rPr>
              <a:t>domiciled</a:t>
            </a:r>
            <a:r>
              <a:rPr lang="fr-FR" sz="900" dirty="0">
                <a:solidFill>
                  <a:srgbClr val="FF0000"/>
                </a:solidFill>
              </a:rPr>
              <a:t> in the UE have to </a:t>
            </a:r>
            <a:r>
              <a:rPr lang="fr-FR" sz="900" dirty="0" err="1">
                <a:solidFill>
                  <a:srgbClr val="FF0000"/>
                </a:solidFill>
              </a:rPr>
              <a:t>fill</a:t>
            </a:r>
            <a:r>
              <a:rPr lang="fr-FR" sz="900" dirty="0">
                <a:solidFill>
                  <a:srgbClr val="FF0000"/>
                </a:solidFill>
              </a:rPr>
              <a:t> out 2 </a:t>
            </a:r>
            <a:r>
              <a:rPr lang="fr-FR" sz="900" dirty="0" err="1">
                <a:solidFill>
                  <a:srgbClr val="FF0000"/>
                </a:solidFill>
              </a:rPr>
              <a:t>different</a:t>
            </a:r>
            <a:r>
              <a:rPr lang="fr-FR" sz="900" dirty="0">
                <a:solidFill>
                  <a:srgbClr val="FF0000"/>
                </a:solidFill>
              </a:rPr>
              <a:t> digital application </a:t>
            </a:r>
            <a:r>
              <a:rPr lang="fr-FR" sz="900" dirty="0" err="1">
                <a:solidFill>
                  <a:srgbClr val="FF0000"/>
                </a:solidFill>
              </a:rPr>
              <a:t>forms</a:t>
            </a:r>
            <a:r>
              <a:rPr lang="fr-FR" sz="900" dirty="0">
                <a:solidFill>
                  <a:srgbClr val="FF0000"/>
                </a:solidFill>
              </a:rPr>
              <a:t> (</a:t>
            </a:r>
            <a:r>
              <a:rPr lang="fr-FR" sz="900" b="1" u="sng" dirty="0">
                <a:solidFill>
                  <a:srgbClr val="FF0000"/>
                </a:solidFill>
              </a:rPr>
              <a:t>SAME</a:t>
            </a:r>
            <a:r>
              <a:rPr lang="fr-FR" sz="900" dirty="0">
                <a:solidFill>
                  <a:srgbClr val="FF0000"/>
                </a:solidFill>
              </a:rPr>
              <a:t> questions)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066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629706"/>
            <a:ext cx="4572040" cy="2951248"/>
          </a:xfrm>
        </p:spPr>
        <p:txBody>
          <a:bodyPr/>
          <a:lstStyle/>
          <a:p>
            <a:r>
              <a:rPr lang="en-US" sz="1600" b="1" dirty="0"/>
              <a:t>The 12 key sectors of the ecological transition</a:t>
            </a:r>
            <a:endParaRPr lang="fr-FR" sz="1600" b="1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food</a:t>
            </a:r>
            <a:r>
              <a:rPr lang="fr-FR" sz="1400" dirty="0"/>
              <a:t> and </a:t>
            </a:r>
            <a:r>
              <a:rPr lang="fr-FR" sz="1400" dirty="0" err="1"/>
              <a:t>farming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buildings and </a:t>
            </a:r>
            <a:r>
              <a:rPr lang="fr-FR" sz="1400" dirty="0" err="1"/>
              <a:t>cities</a:t>
            </a:r>
            <a:r>
              <a:rPr lang="fr-FR" sz="1400" dirty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Decarbonising</a:t>
            </a:r>
            <a:r>
              <a:rPr lang="fr-FR" sz="1400" dirty="0"/>
              <a:t> </a:t>
            </a:r>
            <a:r>
              <a:rPr lang="fr-FR" sz="1400" dirty="0" err="1"/>
              <a:t>industry</a:t>
            </a:r>
            <a:r>
              <a:rPr lang="fr-FR" sz="1400" dirty="0"/>
              <a:t> </a:t>
            </a:r>
          </a:p>
          <a:p>
            <a:pPr lvl="2">
              <a:lnSpc>
                <a:spcPct val="150000"/>
              </a:lnSpc>
            </a:pPr>
            <a:r>
              <a:rPr lang="fr-FR" sz="1400" dirty="0"/>
              <a:t>Water, </a:t>
            </a:r>
            <a:r>
              <a:rPr lang="fr-FR" sz="1400" dirty="0" err="1"/>
              <a:t>biodiversity</a:t>
            </a:r>
            <a:r>
              <a:rPr lang="fr-FR" sz="1400" dirty="0"/>
              <a:t> and </a:t>
            </a:r>
            <a:r>
              <a:rPr lang="fr-FR" sz="1400" dirty="0" err="1"/>
              <a:t>biomimicry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Circular</a:t>
            </a:r>
            <a:r>
              <a:rPr lang="fr-FR" sz="1400" dirty="0"/>
              <a:t> </a:t>
            </a:r>
            <a:r>
              <a:rPr lang="fr-FR" sz="1400" dirty="0" err="1"/>
              <a:t>economy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Renewable</a:t>
            </a:r>
            <a:r>
              <a:rPr lang="fr-FR" sz="1400" dirty="0"/>
              <a:t> and </a:t>
            </a:r>
            <a:r>
              <a:rPr lang="fr-FR" sz="1400" dirty="0" err="1"/>
              <a:t>low-carbon</a:t>
            </a:r>
            <a:r>
              <a:rPr lang="fr-FR" sz="1400" dirty="0"/>
              <a:t> </a:t>
            </a:r>
            <a:r>
              <a:rPr lang="fr-FR" sz="1400" dirty="0" err="1"/>
              <a:t>energy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2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248472" y="1937173"/>
            <a:ext cx="4788024" cy="2179698"/>
          </a:xfrm>
        </p:spPr>
        <p:txBody>
          <a:bodyPr/>
          <a:lstStyle/>
          <a:p>
            <a:pPr lvl="2">
              <a:lnSpc>
                <a:spcPct val="150000"/>
              </a:lnSpc>
            </a:pPr>
            <a:r>
              <a:rPr lang="fr-FR" sz="1400" dirty="0"/>
              <a:t>Maritime innovation and marine </a:t>
            </a:r>
            <a:r>
              <a:rPr lang="fr-FR" sz="1400" dirty="0" err="1"/>
              <a:t>ecosystems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mobility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Risk </a:t>
            </a:r>
            <a:r>
              <a:rPr lang="fr-FR" sz="1400" dirty="0" err="1"/>
              <a:t>prevention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 err="1"/>
              <a:t>Environmental</a:t>
            </a:r>
            <a:r>
              <a:rPr lang="fr-FR" sz="1400" dirty="0"/>
              <a:t> </a:t>
            </a:r>
            <a:r>
              <a:rPr lang="fr-FR" sz="1400" dirty="0" err="1"/>
              <a:t>Health</a:t>
            </a:r>
            <a:r>
              <a:rPr lang="fr-FR" sz="1400" dirty="0"/>
              <a:t> – One </a:t>
            </a:r>
            <a:r>
              <a:rPr lang="fr-FR" sz="1400" dirty="0" err="1"/>
              <a:t>Health</a:t>
            </a:r>
            <a:endParaRPr lang="fr-FR" sz="1400" dirty="0"/>
          </a:p>
          <a:p>
            <a:pPr lvl="2">
              <a:lnSpc>
                <a:spcPct val="150000"/>
              </a:lnSpc>
            </a:pPr>
            <a:r>
              <a:rPr lang="fr-FR" sz="1400" dirty="0"/>
              <a:t>Green IT*</a:t>
            </a:r>
          </a:p>
          <a:p>
            <a:pPr lvl="2">
              <a:lnSpc>
                <a:spcPct val="150000"/>
              </a:lnSpc>
            </a:pPr>
            <a:r>
              <a:rPr lang="fr-FR" sz="1400" dirty="0" err="1"/>
              <a:t>Sustainable</a:t>
            </a:r>
            <a:r>
              <a:rPr lang="fr-FR" sz="1400" dirty="0"/>
              <a:t> finance &amp; CSR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EA0146-1F3F-4084-889D-2618CF80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79ACC3-7869-4A35-8F32-6D205683AC6C}"/>
              </a:ext>
            </a:extLst>
          </p:cNvPr>
          <p:cNvSpPr txBox="1"/>
          <p:nvPr/>
        </p:nvSpPr>
        <p:spPr>
          <a:xfrm>
            <a:off x="583784" y="4231662"/>
            <a:ext cx="8200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 </a:t>
            </a:r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 IT refers to innovations that aim to reduce the ecological footprint of information and communication technologies</a:t>
            </a:r>
            <a:r>
              <a:rPr lang="en-GB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</a:t>
            </a:r>
            <a:r>
              <a:rPr lang="en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hose that aim to use digital technology, even low-impact technology, as a lever and not a direct goal have to fit in another key sector.</a:t>
            </a:r>
            <a:endParaRPr lang="fr-FR" sz="1000" dirty="0"/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1BB9B76-EF69-4243-8B57-B91DC2CA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91C944F3-999F-424C-B435-406D9DD399FB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19406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735948" y="1200257"/>
            <a:ext cx="8423999" cy="2951248"/>
          </a:xfrm>
        </p:spPr>
        <p:txBody>
          <a:bodyPr/>
          <a:lstStyle/>
          <a:p>
            <a:r>
              <a:rPr lang="fr-FR" sz="1600" b="1" dirty="0"/>
              <a:t>Minimum viable </a:t>
            </a:r>
            <a:r>
              <a:rPr lang="fr-FR" sz="1600" b="1" dirty="0" err="1"/>
              <a:t>product</a:t>
            </a:r>
            <a:endParaRPr lang="fr-FR" sz="1400" b="1" dirty="0"/>
          </a:p>
          <a:p>
            <a:r>
              <a:rPr lang="en-US" sz="1600" dirty="0"/>
              <a:t>A minimalist but deliverable and functional version of a process, product, or service (or combination thereof).</a:t>
            </a:r>
          </a:p>
          <a:p>
            <a:r>
              <a:rPr lang="en-US" sz="1600" dirty="0"/>
              <a:t>Must at least partially meet the initial ambition of the product and the theoretical objective of the finished product.</a:t>
            </a:r>
          </a:p>
          <a:p>
            <a:r>
              <a:rPr lang="en-US" sz="1600" dirty="0"/>
              <a:t>Must demonstrate technical stability and announce an upcoming version that will address its flaws and add new features. </a:t>
            </a:r>
          </a:p>
          <a:p>
            <a:r>
              <a:rPr lang="en-US" sz="1600" dirty="0"/>
              <a:t>Must be suitable for testing in real-world situations through technical and user testing.</a:t>
            </a:r>
          </a:p>
          <a:p>
            <a:r>
              <a:rPr lang="en-US" sz="1600" dirty="0"/>
              <a:t>May or may not already be on the market.</a:t>
            </a:r>
          </a:p>
          <a:p>
            <a:r>
              <a:rPr lang="en-US" sz="1600" dirty="0"/>
              <a:t>The demonstration may be based on criteria such as: solution deployment date, number of customer tests performed, number of customers using the solution, user quality feedback, etc.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EA0146-1F3F-4084-889D-2618CF80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21BB9B76-EF69-4243-8B57-B91DC2CA9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91C944F3-999F-424C-B435-406D9DD399FB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20795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360000" y="1491630"/>
            <a:ext cx="7738229" cy="3168352"/>
          </a:xfrm>
        </p:spPr>
        <p:txBody>
          <a:bodyPr/>
          <a:lstStyle/>
          <a:p>
            <a:r>
              <a:rPr lang="en-US" sz="1600" b="1" dirty="0"/>
              <a:t>Solutions are analyzed according to the following non-hierarchical criteria:</a:t>
            </a:r>
          </a:p>
          <a:p>
            <a:r>
              <a:rPr lang="en-US" sz="1600" dirty="0"/>
              <a:t>Maturity of the solution</a:t>
            </a:r>
          </a:p>
          <a:p>
            <a:r>
              <a:rPr lang="en-US" sz="1600" dirty="0"/>
              <a:t>Adequacy of the solution in line with public policies on ecological transition and their priorities</a:t>
            </a:r>
          </a:p>
          <a:p>
            <a:r>
              <a:rPr lang="en-US" sz="1600" dirty="0"/>
              <a:t>Potential contribution of the solution to ecological transition </a:t>
            </a:r>
          </a:p>
          <a:p>
            <a:r>
              <a:rPr lang="en-US" sz="1600" dirty="0"/>
              <a:t>Eco-design approach of the solution</a:t>
            </a:r>
          </a:p>
          <a:p>
            <a:r>
              <a:rPr lang="en-US" sz="1600" dirty="0"/>
              <a:t>Innovative nature of the solution</a:t>
            </a:r>
          </a:p>
          <a:p>
            <a:r>
              <a:rPr lang="en-US" sz="1600" dirty="0"/>
              <a:t>Economic and value creation potential of the solution</a:t>
            </a:r>
          </a:p>
          <a:p>
            <a:r>
              <a:rPr lang="en-US" sz="1600" dirty="0"/>
              <a:t>Adequacy of the solution for the market </a:t>
            </a:r>
          </a:p>
          <a:p>
            <a:r>
              <a:rPr lang="en-US" sz="1600" dirty="0"/>
              <a:t>Capacity of the company to develop the solution.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55664" y="4783500"/>
            <a:ext cx="5904000" cy="360000"/>
          </a:xfrm>
        </p:spPr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DDA326DA-458D-4859-8DE8-4B2A07B0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B16ADDCE-0912-4E5B-8E56-A3B285AB7112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55086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53703" y="1308946"/>
            <a:ext cx="4320481" cy="32637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1600" b="1" dirty="0"/>
              <a:t>Process</a:t>
            </a:r>
          </a:p>
          <a:p>
            <a:r>
              <a:rPr lang="en-US" sz="1400" dirty="0"/>
              <a:t>1/ Eligibility check, review of applications, preliminary ranking</a:t>
            </a:r>
          </a:p>
          <a:p>
            <a:endParaRPr lang="en-US" dirty="0"/>
          </a:p>
          <a:p>
            <a:r>
              <a:rPr lang="en-US" sz="1400" dirty="0"/>
              <a:t>2/ Auditions for certain candidates (April)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10-minute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minutes of questions and answers</a:t>
            </a:r>
          </a:p>
          <a:p>
            <a:r>
              <a:rPr lang="en-US" sz="1400" dirty="0"/>
              <a:t>Standard outline provided one to two weeks in advance</a:t>
            </a:r>
          </a:p>
          <a:p>
            <a:endParaRPr lang="en-US" dirty="0"/>
          </a:p>
          <a:p>
            <a:r>
              <a:rPr lang="en-US" sz="1400" dirty="0"/>
              <a:t>3/ 25 to 30 winners (June) </a:t>
            </a:r>
          </a:p>
          <a:p>
            <a:r>
              <a:rPr lang="en-US" sz="1400" dirty="0"/>
              <a:t>(list subject to ministerial approval)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5314188" y="1379064"/>
            <a:ext cx="3249624" cy="24863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1600" b="1" dirty="0"/>
              <a:t>Jury </a:t>
            </a:r>
            <a:r>
              <a:rPr lang="fr-FR" sz="1600" dirty="0"/>
              <a:t>(1 per key </a:t>
            </a:r>
            <a:r>
              <a:rPr lang="fr-FR" sz="1600" dirty="0" err="1"/>
              <a:t>sector</a:t>
            </a:r>
            <a:r>
              <a:rPr lang="fr-FR" sz="1600" dirty="0"/>
              <a:t>)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A </a:t>
            </a:r>
            <a:r>
              <a:rPr lang="fr-FR" sz="1400" dirty="0" err="1"/>
              <a:t>member</a:t>
            </a:r>
            <a:r>
              <a:rPr lang="fr-FR" sz="1400" dirty="0"/>
              <a:t> of </a:t>
            </a:r>
            <a:r>
              <a:rPr lang="fr-FR" sz="1400" dirty="0" err="1"/>
              <a:t>Ecolab</a:t>
            </a:r>
            <a:endParaRPr lang="fr-FR" sz="1400" dirty="0"/>
          </a:p>
          <a:p>
            <a:pPr marL="171450" indent="-171450">
              <a:buFontTx/>
              <a:buChar char="-"/>
            </a:pPr>
            <a:r>
              <a:rPr lang="fr-FR" sz="1400" dirty="0"/>
              <a:t>Ministry experts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Bpifrance</a:t>
            </a:r>
            <a:r>
              <a:rPr lang="fr-FR" sz="140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sz="1400" dirty="0"/>
              <a:t>ADEME</a:t>
            </a:r>
          </a:p>
          <a:p>
            <a:pPr marL="171450" indent="-171450">
              <a:buFontTx/>
              <a:buChar char="-"/>
            </a:pPr>
            <a:r>
              <a:rPr lang="fr-FR" sz="1400" dirty="0" err="1"/>
              <a:t>qualified</a:t>
            </a:r>
            <a:r>
              <a:rPr lang="fr-FR" sz="1400" dirty="0"/>
              <a:t> experts </a:t>
            </a:r>
            <a:r>
              <a:rPr lang="en-US" sz="1400" dirty="0"/>
              <a:t>(members of the Greentech incubator network, competitiveness clusters, etc.) 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A8192BE-8BE2-40C4-A34F-863B186ED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BFC11058-80FD-422E-B067-00103D85C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A2A599C0-6E0A-4D61-A74D-1AE7A2B65983}"/>
              </a:ext>
            </a:extLst>
          </p:cNvPr>
          <p:cNvSpPr txBox="1">
            <a:spLocks/>
          </p:cNvSpPr>
          <p:nvPr/>
        </p:nvSpPr>
        <p:spPr bwMode="gray">
          <a:xfrm>
            <a:off x="971600" y="659064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A8FAE7-4181-47B4-8B65-37C4AB022974}"/>
              </a:ext>
            </a:extLst>
          </p:cNvPr>
          <p:cNvSpPr txBox="1"/>
          <p:nvPr/>
        </p:nvSpPr>
        <p:spPr>
          <a:xfrm>
            <a:off x="5313297" y="3814549"/>
            <a:ext cx="3127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Respect the </a:t>
            </a:r>
            <a:r>
              <a:rPr lang="fr-FR" sz="1400" dirty="0" err="1"/>
              <a:t>confidentiality</a:t>
            </a:r>
            <a:r>
              <a:rPr lang="fr-FR" sz="1400" dirty="0"/>
              <a:t> of the information </a:t>
            </a:r>
            <a:r>
              <a:rPr lang="fr-FR" sz="1400" dirty="0" err="1"/>
              <a:t>transmitted</a:t>
            </a:r>
            <a:r>
              <a:rPr lang="fr-FR" sz="1400" dirty="0"/>
              <a:t> by the </a:t>
            </a:r>
            <a:r>
              <a:rPr lang="fr-FR" sz="1400" dirty="0" err="1"/>
              <a:t>applicant</a:t>
            </a:r>
            <a:r>
              <a:rPr lang="fr-FR" sz="1400" dirty="0"/>
              <a:t> </a:t>
            </a:r>
            <a:r>
              <a:rPr lang="fr-FR" sz="1400" dirty="0" err="1"/>
              <a:t>companies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6071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42434" y="790084"/>
            <a:ext cx="7818971" cy="3924498"/>
          </a:xfrm>
        </p:spPr>
        <p:txBody>
          <a:bodyPr/>
          <a:lstStyle/>
          <a:p>
            <a:r>
              <a:rPr lang="en-US" sz="1600" b="1" dirty="0"/>
              <a:t>Our advice/what we expect from applicant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 close attention to the quality of each response and attached document, as all criteria are taken into consideration by the judging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Prepare for the oral presentation: 10 minutes + 10 minutes is short, so your presentation must be effective. Do not simply repeat the information in your application file; if possible, add new elements (e.g., new customers, details on the financing plan, technical difficulties overcome,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Reaching the “minimum viable product” stage is essential and will be closely scrutinized.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Qualify the innovation, especially if it is not technological.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Show that the environmental impacts of the solution have been thoroughly analyzed.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details and figures, quantitative data (if available), particularly on the environmental aspect. 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8B93FB-C10B-4DC8-9E9C-652BE4155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A0676F1C-76F3-4598-BD20-7439B3AA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D9C6B0E5-D89F-4211-A8B0-0D96C57F08FF}"/>
              </a:ext>
            </a:extLst>
          </p:cNvPr>
          <p:cNvSpPr txBox="1">
            <a:spLocks/>
          </p:cNvSpPr>
          <p:nvPr/>
        </p:nvSpPr>
        <p:spPr bwMode="gray">
          <a:xfrm>
            <a:off x="970856" y="428918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How to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distinguished</a:t>
            </a:r>
            <a:r>
              <a:rPr lang="fr-FR" sz="2000" dirty="0"/>
              <a:t> in the ‘Greentech Innovation’ CEI ? </a:t>
            </a:r>
          </a:p>
        </p:txBody>
      </p:sp>
    </p:spTree>
    <p:extLst>
      <p:ext uri="{BB962C8B-B14F-4D97-AF65-F5344CB8AC3E}">
        <p14:creationId xmlns:p14="http://schemas.microsoft.com/office/powerpoint/2010/main" val="321965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937142" y="865447"/>
            <a:ext cx="7818971" cy="392449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display the Greentech Innovation </a:t>
            </a:r>
            <a:r>
              <a:rPr lang="en-US" sz="1400" b="1" dirty="0"/>
              <a:t>logo</a:t>
            </a:r>
            <a:r>
              <a:rPr lang="en-US" sz="1400" dirty="0"/>
              <a:t> in their communication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respond to </a:t>
            </a:r>
            <a:r>
              <a:rPr lang="en-US" sz="1400" b="1" dirty="0"/>
              <a:t>requests</a:t>
            </a:r>
            <a:r>
              <a:rPr lang="en-US" sz="1400" dirty="0"/>
              <a:t> from Ecolab within the deadlines specified in those requests (creation and annual updating of the directory listing, satisfaction questionnaires,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present at </a:t>
            </a:r>
            <a:r>
              <a:rPr lang="en-US" sz="1400" b="1" dirty="0"/>
              <a:t>events announcing the list of winning solutions </a:t>
            </a:r>
            <a:r>
              <a:rPr lang="en-US" sz="1400" dirty="0"/>
              <a:t>(usually in June) </a:t>
            </a:r>
            <a:r>
              <a:rPr lang="en-US" sz="1200" dirty="0"/>
              <a:t>unless there is a compelling, justified reason, announced as early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 present to exhibit at a stand at </a:t>
            </a:r>
            <a:r>
              <a:rPr lang="en-US" sz="1400" b="1" dirty="0"/>
              <a:t>the Greentech </a:t>
            </a:r>
            <a:r>
              <a:rPr lang="en-US" sz="1400" b="1" dirty="0" err="1"/>
              <a:t>Meet'Up</a:t>
            </a:r>
            <a:r>
              <a:rPr lang="en-US" sz="1400" b="1" dirty="0"/>
              <a:t> </a:t>
            </a:r>
            <a:r>
              <a:rPr lang="en-US" sz="1400" dirty="0"/>
              <a:t>in the year their solution is selected as a winner (usually in October) </a:t>
            </a:r>
            <a:r>
              <a:rPr lang="en-US" sz="1200" dirty="0"/>
              <a:t>unless there is a compelling, justified reason, announced as early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honor </a:t>
            </a:r>
            <a:r>
              <a:rPr lang="en-US" sz="1400" b="1" dirty="0"/>
              <a:t>commitments to attend events </a:t>
            </a:r>
            <a:r>
              <a:rPr lang="en-US" sz="1400" dirty="0"/>
              <a:t>to which it is invited and which it has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relay </a:t>
            </a:r>
            <a:r>
              <a:rPr lang="en-US" sz="1400" b="1" dirty="0"/>
              <a:t>Ecolab's communications</a:t>
            </a:r>
            <a:r>
              <a:rPr lang="en-US" sz="1400" dirty="0"/>
              <a:t> as much as possible on any initiative related to Greentech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notify Ecolab as soon as possible in the event of a </a:t>
            </a:r>
            <a:r>
              <a:rPr lang="en-US" sz="1400" b="1" dirty="0"/>
              <a:t>significant change </a:t>
            </a:r>
            <a:r>
              <a:rPr lang="en-US" sz="1400" dirty="0"/>
              <a:t>to the solution, takeover, or liquidation of the company. In the event of a takeover, communicate the name of the acquiring company.</a:t>
            </a:r>
          </a:p>
          <a:p>
            <a:endParaRPr lang="en-US" sz="1200" dirty="0"/>
          </a:p>
          <a:p>
            <a:r>
              <a:rPr lang="en-US" sz="1400" b="1" dirty="0"/>
              <a:t>Withdrawal</a:t>
            </a:r>
            <a:r>
              <a:rPr lang="en-US" sz="1400" dirty="0"/>
              <a:t> of the “Greentech Innovation” distinction may be decided </a:t>
            </a:r>
            <a:r>
              <a:rPr lang="en-US" sz="1400" b="1" dirty="0"/>
              <a:t>unilaterally</a:t>
            </a:r>
            <a:r>
              <a:rPr lang="en-US" sz="1400" dirty="0"/>
              <a:t> in the event of non-compliance with these commitments. </a:t>
            </a:r>
            <a:endParaRPr lang="fr-FR" sz="14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8B93FB-C10B-4DC8-9E9C-652BE4155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A0676F1C-76F3-4598-BD20-7439B3AA2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D9C6B0E5-D89F-4211-A8B0-0D96C57F08FF}"/>
              </a:ext>
            </a:extLst>
          </p:cNvPr>
          <p:cNvSpPr txBox="1">
            <a:spLocks/>
          </p:cNvSpPr>
          <p:nvPr/>
        </p:nvSpPr>
        <p:spPr bwMode="gray">
          <a:xfrm>
            <a:off x="1382516" y="195486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expected of the winning companies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4548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115616" y="1342204"/>
            <a:ext cx="7848384" cy="331777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dirty="0"/>
              <a:t>Launch of the Call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for Expressions of Interest (CEI) ‘Greentech Innovation’ 2026 </a:t>
            </a:r>
          </a:p>
          <a:p>
            <a:pPr algn="ctr">
              <a:lnSpc>
                <a:spcPct val="150000"/>
              </a:lnSpc>
            </a:pPr>
            <a:endParaRPr lang="en-US" sz="1400" dirty="0"/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OPEN TO European Union STARTUPS AND SMEs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1" y="1854948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DF160F05-76F2-418B-899E-CF8A4237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60725"/>
            <a:ext cx="8424000" cy="720000"/>
          </a:xfrm>
        </p:spPr>
        <p:txBody>
          <a:bodyPr/>
          <a:lstStyle/>
          <a:p>
            <a:r>
              <a:rPr lang="fr-FR" dirty="0"/>
              <a:t>CEI 2026 </a:t>
            </a:r>
            <a:r>
              <a:rPr lang="fr-FR" dirty="0" err="1"/>
              <a:t>Calendar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76185" y="1382506"/>
            <a:ext cx="7597032" cy="2486322"/>
          </a:xfrm>
        </p:spPr>
        <p:txBody>
          <a:bodyPr/>
          <a:lstStyle/>
          <a:p>
            <a:r>
              <a:rPr lang="en-US" sz="1600" b="1" dirty="0"/>
              <a:t>Application phase: </a:t>
            </a:r>
          </a:p>
          <a:p>
            <a:r>
              <a:rPr lang="en-US" sz="1600" dirty="0"/>
              <a:t>November 24, 2025 to January 19, 2026 (4:00 p.m.)</a:t>
            </a:r>
          </a:p>
          <a:p>
            <a:endParaRPr lang="en-US" sz="800" b="1" dirty="0"/>
          </a:p>
          <a:p>
            <a:r>
              <a:rPr lang="en-US" sz="1600" b="1" dirty="0"/>
              <a:t>Auditions: </a:t>
            </a:r>
          </a:p>
          <a:p>
            <a:r>
              <a:rPr lang="en-US" sz="1600" dirty="0"/>
              <a:t>April 2026 (indicative: April 13, 2026 to April 24, 2026)</a:t>
            </a:r>
          </a:p>
          <a:p>
            <a:endParaRPr lang="en-US" sz="800" b="1" dirty="0"/>
          </a:p>
          <a:p>
            <a:r>
              <a:rPr lang="en-US" sz="1600" b="1" dirty="0"/>
              <a:t>Announcement of the list of winning companies:</a:t>
            </a:r>
          </a:p>
          <a:p>
            <a:r>
              <a:rPr lang="en-US" sz="1600" dirty="0"/>
              <a:t>June 2026 </a:t>
            </a:r>
            <a:r>
              <a:rPr lang="en-US" sz="1600" i="1" dirty="0"/>
              <a:t>(at Viva Technology Exhibition Edition 2026 17-20 June 2026 ?)</a:t>
            </a:r>
          </a:p>
          <a:p>
            <a:endParaRPr lang="en-US" sz="800" b="1" dirty="0"/>
          </a:p>
          <a:p>
            <a:r>
              <a:rPr lang="en-US" sz="1600" b="1" dirty="0" err="1"/>
              <a:t>Meet’Up</a:t>
            </a:r>
            <a:r>
              <a:rPr lang="en-US" sz="1600" b="1" dirty="0"/>
              <a:t> Greentech 2026</a:t>
            </a:r>
          </a:p>
          <a:p>
            <a:r>
              <a:rPr lang="en-US" sz="1600" dirty="0"/>
              <a:t>October or November 2026</a:t>
            </a:r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CA182D-A199-4F4E-B26D-A2AF6444F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B58D6070-B02F-4897-992D-522FFBB4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02059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043608" y="860725"/>
            <a:ext cx="7848872" cy="720000"/>
          </a:xfrm>
        </p:spPr>
        <p:txBody>
          <a:bodyPr/>
          <a:lstStyle/>
          <a:p>
            <a:r>
              <a:rPr lang="fr-FR" dirty="0"/>
              <a:t>Documentation and Contacts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>
          <a:xfrm>
            <a:off x="476184" y="1382506"/>
            <a:ext cx="8272279" cy="2486322"/>
          </a:xfrm>
        </p:spPr>
        <p:txBody>
          <a:bodyPr/>
          <a:lstStyle/>
          <a:p>
            <a:r>
              <a:rPr lang="en-US" sz="1600" dirty="0"/>
              <a:t>The Ecolab website: </a:t>
            </a:r>
            <a:r>
              <a:rPr lang="en-US" sz="1600" dirty="0">
                <a:hlinkClick r:id="rId2"/>
              </a:rPr>
              <a:t>https://greentechinnovation.fr/appel-a-manifestation-dinteret/</a:t>
            </a:r>
            <a:endParaRPr lang="en-US" sz="1600" dirty="0"/>
          </a:p>
          <a:p>
            <a:r>
              <a:rPr lang="en-US" sz="1600" dirty="0"/>
              <a:t>Where you will find: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rules for the 2026 ‘Greentech Innovation’ CEI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Links to the application forms on Démarches </a:t>
            </a:r>
            <a:r>
              <a:rPr lang="en-US" sz="1600" dirty="0" err="1"/>
              <a:t>Simplifiées</a:t>
            </a:r>
            <a:r>
              <a:rPr lang="en-US" sz="1600" dirty="0"/>
              <a:t> (from 24 November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FAQ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Replay and presentation support of the webinars inaugurating the 2026 CEI</a:t>
            </a:r>
          </a:p>
          <a:p>
            <a:endParaRPr lang="en-US" sz="1600" dirty="0"/>
          </a:p>
          <a:p>
            <a:r>
              <a:rPr lang="en-US" sz="1600" dirty="0"/>
              <a:t>Contact: </a:t>
            </a:r>
            <a:r>
              <a:rPr lang="en-US" sz="1600" dirty="0">
                <a:hlinkClick r:id="rId3"/>
              </a:rPr>
              <a:t>greentechinnovation@developpement-durable.gouv.fr</a:t>
            </a:r>
            <a:endParaRPr lang="en-US" sz="1600" dirty="0"/>
          </a:p>
          <a:p>
            <a:endParaRPr lang="fr-FR" sz="1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Commissariat Général au Développement Durable/ SRI/ Ecolab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CA182D-A199-4F4E-B26D-A2AF6444F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B58D6070-B02F-4897-992D-522FFBB4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2111561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01323" y="3075806"/>
            <a:ext cx="354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+mj-lt"/>
              </a:rPr>
              <a:t>Questions/</a:t>
            </a:r>
            <a:r>
              <a:rPr lang="fr-FR" sz="2800" b="1" dirty="0" err="1">
                <a:latin typeface="+mj-lt"/>
              </a:rPr>
              <a:t>Answers</a:t>
            </a:r>
            <a:endParaRPr lang="fr-FR" b="1" dirty="0"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06" y="771550"/>
            <a:ext cx="2158187" cy="21601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088D13F8-6A73-40B6-9C1A-7C1F691F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2746931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763688" y="2283718"/>
            <a:ext cx="7020312" cy="2139528"/>
          </a:xfrm>
        </p:spPr>
        <p:txBody>
          <a:bodyPr/>
          <a:lstStyle/>
          <a:p>
            <a:pPr algn="ctr"/>
            <a:r>
              <a:rPr lang="fr-FR" dirty="0" err="1"/>
              <a:t>Greentech</a:t>
            </a:r>
            <a:r>
              <a:rPr lang="fr-FR" dirty="0"/>
              <a:t> Innovation </a:t>
            </a:r>
          </a:p>
          <a:p>
            <a:pPr lvl="1" algn="ctr"/>
            <a:r>
              <a:rPr lang="en-US" dirty="0"/>
              <a:t>A support program for start-ups and SMEs</a:t>
            </a:r>
          </a:p>
          <a:p>
            <a:pPr lvl="1" algn="ctr"/>
            <a:r>
              <a:rPr lang="en-US" dirty="0"/>
              <a:t>innovating in the field of public policies </a:t>
            </a:r>
          </a:p>
          <a:p>
            <a:pPr lvl="1" algn="ctr"/>
            <a:r>
              <a:rPr lang="en-US" dirty="0"/>
              <a:t>for ecological transition 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7734"/>
            <a:ext cx="1239308" cy="12405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00359"/>
            <a:ext cx="2418814" cy="1425749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DF160F05-76F2-418B-899E-CF8A4237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355371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25352" y="1168660"/>
            <a:ext cx="6912768" cy="48502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‘Greentech Innovation’ program is run by Ecolab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60000" y="1653685"/>
            <a:ext cx="8064896" cy="1343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Ecolab, an innovation </a:t>
            </a:r>
            <a:r>
              <a:rPr lang="fr-FR" sz="1400" dirty="0" err="1"/>
              <a:t>lab</a:t>
            </a:r>
            <a:r>
              <a:rPr lang="fr-FR" sz="1400" dirty="0"/>
              <a:t> for: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boosting the French (and European) Greentech ecosystem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transforming administration and public policies on ecological transition and land use planning through data, artificial intelligence, and knowledge.</a:t>
            </a:r>
            <a:endParaRPr lang="fr-FR" sz="1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E8313F8-62C4-43B6-A2DA-0DDD5F6EF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A01FF44C-FC75-4949-B006-10500E2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DF9670-45F1-422C-9410-0AF1E04CA769}"/>
              </a:ext>
            </a:extLst>
          </p:cNvPr>
          <p:cNvSpPr txBox="1"/>
          <p:nvPr/>
        </p:nvSpPr>
        <p:spPr>
          <a:xfrm>
            <a:off x="360000" y="3041245"/>
            <a:ext cx="8064896" cy="166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dirty="0"/>
              <a:t>Ecolab, a structure: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 err="1"/>
              <a:t>within</a:t>
            </a:r>
            <a:r>
              <a:rPr lang="fr-FR" sz="1400" dirty="0"/>
              <a:t> the </a:t>
            </a:r>
            <a:r>
              <a:rPr lang="fr-FR" sz="1400" dirty="0" err="1"/>
              <a:t>Research</a:t>
            </a:r>
            <a:r>
              <a:rPr lang="fr-FR" sz="1400" dirty="0"/>
              <a:t> and Innovation </a:t>
            </a:r>
            <a:r>
              <a:rPr lang="fr-FR" sz="1400" dirty="0" err="1"/>
              <a:t>Department</a:t>
            </a:r>
            <a:r>
              <a:rPr lang="fr-F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/>
              <a:t>of the General Commission for </a:t>
            </a:r>
            <a:r>
              <a:rPr lang="fr-FR" sz="1400" dirty="0" err="1"/>
              <a:t>Sustainable</a:t>
            </a:r>
            <a:r>
              <a:rPr lang="fr-FR" sz="1400" dirty="0"/>
              <a:t> </a:t>
            </a:r>
            <a:r>
              <a:rPr lang="fr-FR" sz="1400" dirty="0" err="1"/>
              <a:t>Development</a:t>
            </a:r>
            <a:r>
              <a:rPr lang="fr-FR" sz="1400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Marianne" panose="02000000000000000000" pitchFamily="2" charset="0"/>
              <a:buChar char="–"/>
            </a:pPr>
            <a:r>
              <a:rPr lang="fr-FR" sz="1400" dirty="0"/>
              <a:t>of the </a:t>
            </a:r>
            <a:r>
              <a:rPr lang="fr-FR" sz="1400" dirty="0" err="1"/>
              <a:t>Ministries</a:t>
            </a:r>
            <a:r>
              <a:rPr lang="fr-FR" sz="1400" dirty="0"/>
              <a:t> of </a:t>
            </a:r>
            <a:r>
              <a:rPr lang="fr-FR" sz="1400" dirty="0" err="1"/>
              <a:t>Ecological</a:t>
            </a:r>
            <a:r>
              <a:rPr lang="fr-FR" sz="1400" dirty="0"/>
              <a:t> Transition, Spatial Planning, Transport, Cities, and </a:t>
            </a:r>
            <a:r>
              <a:rPr lang="fr-FR" sz="1400" dirty="0" err="1"/>
              <a:t>Housing</a:t>
            </a:r>
            <a:r>
              <a:rPr lang="fr-FR" sz="1400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1F1AD74-364D-4362-BA1D-E1F04585BB64}"/>
              </a:ext>
            </a:extLst>
          </p:cNvPr>
          <p:cNvSpPr txBox="1"/>
          <p:nvPr/>
        </p:nvSpPr>
        <p:spPr>
          <a:xfrm>
            <a:off x="1021338" y="3270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356495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550" dirty="0"/>
              <a:t>Boosting the French ecosystem of Greentech incubators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Ecolab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654001" cy="654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0000" y="1776353"/>
            <a:ext cx="3312368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The Greentech </a:t>
            </a:r>
            <a:r>
              <a:rPr lang="fr-FR" sz="1600" b="1" dirty="0" err="1"/>
              <a:t>incubators</a:t>
            </a:r>
            <a:r>
              <a:rPr lang="fr-FR" sz="1600" b="1" dirty="0"/>
              <a:t> network </a:t>
            </a:r>
          </a:p>
          <a:p>
            <a:pPr>
              <a:lnSpc>
                <a:spcPct val="150000"/>
              </a:lnSpc>
            </a:pPr>
            <a:endParaRPr lang="fr-FR" sz="6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 network to enrich relationships between public and private incubators that support innovators in the ecological transition</a:t>
            </a:r>
            <a:endParaRPr lang="fr-FR" sz="1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24D9A1-424B-4E83-8EBC-E7A9BC68D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715" y="1578383"/>
            <a:ext cx="5120569" cy="2880320"/>
          </a:xfrm>
          <a:prstGeom prst="rect">
            <a:avLst/>
          </a:prstGeom>
        </p:spPr>
      </p:pic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6A43D057-776F-43CA-95C7-4E7089D3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9C0947-4E5E-4912-9294-DD694564F7B8}"/>
              </a:ext>
            </a:extLst>
          </p:cNvPr>
          <p:cNvSpPr txBox="1"/>
          <p:nvPr/>
        </p:nvSpPr>
        <p:spPr>
          <a:xfrm>
            <a:off x="1026000" y="3433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429047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1131590"/>
            <a:ext cx="7776864" cy="57606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Boosting the French and European </a:t>
            </a:r>
            <a:r>
              <a:rPr lang="en-US" sz="2800" dirty="0"/>
              <a:t>G</a:t>
            </a:r>
            <a:r>
              <a:rPr lang="en-US" sz="2800" b="1" dirty="0"/>
              <a:t>reentech Start-up </a:t>
            </a:r>
            <a:r>
              <a:rPr lang="en-US" sz="2800" dirty="0"/>
              <a:t>E</a:t>
            </a:r>
            <a:r>
              <a:rPr lang="en-US" sz="2800" b="1" dirty="0"/>
              <a:t>cosystem</a:t>
            </a:r>
            <a:r>
              <a:rPr lang="en-US" sz="2800" dirty="0"/>
              <a:t> </a:t>
            </a:r>
            <a:endParaRPr lang="fr-FR" sz="4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32048" y="1724490"/>
            <a:ext cx="8351952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2,800 Greentech start-ups listed in France at the end of 2023, according to the public investment bank (</a:t>
            </a:r>
            <a:r>
              <a:rPr lang="en-US" sz="1400" dirty="0" err="1"/>
              <a:t>BpiFrance</a:t>
            </a:r>
            <a:r>
              <a:rPr lang="en-US" sz="1400" dirty="0"/>
              <a:t>) ‘s annual study (estimated ≈ 3,100 right now)</a:t>
            </a:r>
          </a:p>
          <a:p>
            <a:pPr algn="just">
              <a:lnSpc>
                <a:spcPct val="150000"/>
              </a:lnSpc>
            </a:pPr>
            <a:endParaRPr lang="en-US" sz="1000" dirty="0"/>
          </a:p>
          <a:p>
            <a:pPr algn="just">
              <a:lnSpc>
                <a:spcPct val="150000"/>
              </a:lnSpc>
            </a:pPr>
            <a:r>
              <a:rPr lang="en-US" sz="1400" dirty="0"/>
              <a:t>A community of 297 active start-ups and SMEs whose innovative solutions have been </a:t>
            </a:r>
            <a:r>
              <a:rPr lang="en-US" sz="1400" dirty="0" err="1"/>
              <a:t>officialy</a:t>
            </a:r>
            <a:r>
              <a:rPr lang="en-US" sz="1400" dirty="0"/>
              <a:t> recognized as “Greentech Innovation” after the annual selection processed by experts from the Ministries of Territorial Development and Ecological Transition and their partners (= </a:t>
            </a:r>
            <a:r>
              <a:rPr lang="en-US" sz="1400" i="1" dirty="0"/>
              <a:t>Call for Expressions of Interest (CEI) ‘Greentech Innovation’ </a:t>
            </a:r>
            <a:r>
              <a:rPr lang="en-US" sz="1400" dirty="0"/>
              <a:t>).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1E7342-EF0B-4CDC-BDE7-09441A6E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994B956-3F2D-4ED7-A333-B4EED595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85728B-6A01-4C35-AC1A-FE77A26D74D0}"/>
              </a:ext>
            </a:extLst>
          </p:cNvPr>
          <p:cNvSpPr txBox="1"/>
          <p:nvPr/>
        </p:nvSpPr>
        <p:spPr>
          <a:xfrm>
            <a:off x="1026000" y="3433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221CA8-2D26-401A-B267-0AE13AB29902}"/>
              </a:ext>
            </a:extLst>
          </p:cNvPr>
          <p:cNvSpPr txBox="1"/>
          <p:nvPr/>
        </p:nvSpPr>
        <p:spPr>
          <a:xfrm>
            <a:off x="432048" y="4111801"/>
            <a:ext cx="8172400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Objective: </a:t>
            </a:r>
            <a:r>
              <a:rPr lang="fr-FR" sz="1400" dirty="0" err="1"/>
              <a:t>Accelerate</a:t>
            </a:r>
            <a:r>
              <a:rPr lang="fr-FR" sz="1400" dirty="0"/>
              <a:t> public </a:t>
            </a:r>
            <a:r>
              <a:rPr lang="fr-FR" sz="1400" dirty="0" err="1"/>
              <a:t>policies</a:t>
            </a:r>
            <a:r>
              <a:rPr lang="fr-FR" sz="1400" dirty="0"/>
              <a:t> for </a:t>
            </a:r>
            <a:r>
              <a:rPr lang="fr-FR" sz="1400" dirty="0" err="1"/>
              <a:t>ecological</a:t>
            </a:r>
            <a:r>
              <a:rPr lang="fr-FR" sz="1400" dirty="0"/>
              <a:t> transition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trusted</a:t>
            </a:r>
            <a:r>
              <a:rPr lang="fr-FR" sz="1400" dirty="0"/>
              <a:t> business innovation 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26000" y="1170901"/>
            <a:ext cx="7776864" cy="824785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2550" dirty="0"/>
              <a:t>A </a:t>
            </a:r>
            <a:r>
              <a:rPr lang="fr-FR" sz="2550" dirty="0" err="1"/>
              <a:t>dedicated</a:t>
            </a:r>
            <a:r>
              <a:rPr lang="fr-FR" sz="2550" dirty="0"/>
              <a:t> Support Program </a:t>
            </a:r>
            <a:r>
              <a:rPr lang="en-US" sz="2550" dirty="0"/>
              <a:t>for companies recognized as ‘Greentech Innovation’</a:t>
            </a:r>
            <a:br>
              <a:rPr lang="en-US" sz="2550" dirty="0"/>
            </a:br>
            <a:r>
              <a:rPr lang="en-US" sz="1800" dirty="0"/>
              <a:t>Implemented by Ecolab </a:t>
            </a:r>
            <a:endParaRPr lang="fr-FR" sz="255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AC29B14-0EEA-4926-BAF0-DD27A0E33606}"/>
              </a:ext>
            </a:extLst>
          </p:cNvPr>
          <p:cNvGrpSpPr/>
          <p:nvPr/>
        </p:nvGrpSpPr>
        <p:grpSpPr>
          <a:xfrm>
            <a:off x="724398" y="2144157"/>
            <a:ext cx="7695204" cy="2595385"/>
            <a:chOff x="733610" y="1642244"/>
            <a:chExt cx="7695204" cy="2595385"/>
          </a:xfrm>
        </p:grpSpPr>
        <p:sp>
          <p:nvSpPr>
            <p:cNvPr id="13" name="Rectangle 12"/>
            <p:cNvSpPr/>
            <p:nvPr/>
          </p:nvSpPr>
          <p:spPr>
            <a:xfrm>
              <a:off x="6661016" y="1642244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PUBLIC PROCUREMENT BOOSTER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3610" y="1642244"/>
              <a:ext cx="1767797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VISIBILITY</a:t>
              </a:r>
            </a:p>
            <a:p>
              <a:pPr algn="ctr"/>
              <a:r>
                <a:rPr lang="fr-FR" sz="1600" dirty="0"/>
                <a:t>BOOSTER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79130" y="1645341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DIGITAL BOOSTER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9792" y="1642244"/>
              <a:ext cx="1767798" cy="259228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dirty="0"/>
                <a:t>SALES &amp; NETWORKING BOOSTER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68EEC71-1B93-4209-B08B-FA72750BB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19" name="Espace réservé de la date 1">
            <a:extLst>
              <a:ext uri="{FF2B5EF4-FFF2-40B4-BE49-F238E27FC236}">
                <a16:creationId xmlns:a16="http://schemas.microsoft.com/office/drawing/2014/main" id="{1CDF0131-E367-4361-ACD8-48211AE7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D869D3-A9B5-452D-A0AC-5770BEB97F43}"/>
              </a:ext>
            </a:extLst>
          </p:cNvPr>
          <p:cNvSpPr txBox="1"/>
          <p:nvPr/>
        </p:nvSpPr>
        <p:spPr>
          <a:xfrm>
            <a:off x="1036375" y="2926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The Greentech Innovation Program: </a:t>
            </a:r>
          </a:p>
        </p:txBody>
      </p:sp>
    </p:spTree>
    <p:extLst>
      <p:ext uri="{BB962C8B-B14F-4D97-AF65-F5344CB8AC3E}">
        <p14:creationId xmlns:p14="http://schemas.microsoft.com/office/powerpoint/2010/main" val="31669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043608" y="871705"/>
            <a:ext cx="3384376" cy="60245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 err="1"/>
              <a:t>Visibility</a:t>
            </a:r>
            <a:r>
              <a:rPr lang="fr-FR" sz="2550" dirty="0"/>
              <a:t>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506845"/>
            <a:ext cx="8064896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List of awarded companies  announced by the Minister and relayed by press kit (</a:t>
            </a:r>
            <a:r>
              <a:rPr lang="fr-FR" sz="1400" dirty="0"/>
              <a:t>≈ </a:t>
            </a:r>
            <a:r>
              <a:rPr lang="en-US" sz="1400" dirty="0"/>
              <a:t>June)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Display of the </a:t>
            </a:r>
            <a:r>
              <a:rPr lang="en-US" sz="1400" b="1" dirty="0"/>
              <a:t>Greentech Innovation distinction logo </a:t>
            </a:r>
            <a:r>
              <a:rPr lang="en-US" sz="1400" dirty="0"/>
              <a:t>(proof of government support</a:t>
            </a:r>
            <a:r>
              <a:rPr lang="fr-FR" sz="1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Promotion </a:t>
            </a:r>
            <a:r>
              <a:rPr lang="fr-FR" sz="1400" dirty="0" err="1"/>
              <a:t>through</a:t>
            </a:r>
            <a:r>
              <a:rPr lang="fr-FR" sz="1400" dirty="0"/>
              <a:t> </a:t>
            </a:r>
            <a:r>
              <a:rPr lang="fr-FR" sz="1400" dirty="0" err="1"/>
              <a:t>various</a:t>
            </a:r>
            <a:r>
              <a:rPr lang="fr-FR" sz="1400" dirty="0"/>
              <a:t> communication channels (social media, newsletter, interviews, …)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Registration and presentation in the ‘Greentech Innovation’ directory of eco-innovative start-ups and SMEs (in print and on-line)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Close contact to French </a:t>
            </a:r>
            <a:r>
              <a:rPr lang="fr-FR" sz="1400" dirty="0" err="1"/>
              <a:t>ministries</a:t>
            </a:r>
            <a:r>
              <a:rPr lang="fr-FR" sz="1400" dirty="0"/>
              <a:t> and </a:t>
            </a:r>
            <a:r>
              <a:rPr lang="fr-FR" sz="1400" dirty="0" err="1"/>
              <a:t>government</a:t>
            </a:r>
            <a:r>
              <a:rPr lang="fr-FR" sz="1400" dirty="0"/>
              <a:t> </a:t>
            </a:r>
            <a:r>
              <a:rPr lang="fr-FR" sz="1400" dirty="0" err="1"/>
              <a:t>agencies</a:t>
            </a:r>
            <a:endParaRPr lang="fr-FR" sz="14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Participation at the </a:t>
            </a:r>
            <a:r>
              <a:rPr lang="fr-FR" sz="1400" dirty="0" err="1"/>
              <a:t>annual</a:t>
            </a:r>
            <a:r>
              <a:rPr lang="fr-FR" sz="1400" dirty="0"/>
              <a:t> </a:t>
            </a:r>
            <a:r>
              <a:rPr lang="fr-FR" sz="1400" dirty="0" err="1"/>
              <a:t>Meet’Up</a:t>
            </a:r>
            <a:r>
              <a:rPr lang="fr-FR" sz="1400" dirty="0"/>
              <a:t> Greentech (≈ </a:t>
            </a:r>
            <a:r>
              <a:rPr lang="fr-FR" sz="1400" dirty="0" err="1"/>
              <a:t>October</a:t>
            </a:r>
            <a:r>
              <a:rPr lang="fr-FR" sz="1400" dirty="0"/>
              <a:t> / </a:t>
            </a:r>
            <a:r>
              <a:rPr lang="fr-FR" sz="1400" dirty="0" err="1"/>
              <a:t>November</a:t>
            </a:r>
            <a:r>
              <a:rPr lang="fr-FR" sz="1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/>
              <a:t>Participation at business forums (stands, </a:t>
            </a:r>
            <a:r>
              <a:rPr lang="fr-FR" sz="1400" dirty="0" err="1"/>
              <a:t>pitches</a:t>
            </a:r>
            <a:r>
              <a:rPr lang="fr-FR" sz="1400" dirty="0"/>
              <a:t>, contributions)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154E19C-EFA8-48AD-AC04-FE01B786F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2A9B9917-4C3F-4E28-B753-988CCE12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165054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115616" y="972979"/>
            <a:ext cx="6264696" cy="44664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2550" dirty="0"/>
              <a:t>Sales and Networking Booster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Commissariat Général au Développement Durable/ SRI/ </a:t>
            </a:r>
            <a:r>
              <a:rPr lang="fr-FR" dirty="0" err="1"/>
              <a:t>Ecolab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801435"/>
            <a:ext cx="8064896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Professional events dedicated to business development (themed business meetings, networking, etc.)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sz="1400" dirty="0" err="1"/>
              <a:t>Investor</a:t>
            </a:r>
            <a:r>
              <a:rPr lang="fr-FR" sz="1400" dirty="0"/>
              <a:t> pitch sessions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Access to the directory of impact investors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/>
              <a:t>A hub for sharing ideas (access to Ecolab’s ‘Greentech Innovation’ Community Slack space, etc.)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0"/>
            <a:ext cx="1022075" cy="6024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9CD303-F7DD-4185-814B-3A3FBCD67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6375"/>
            <a:ext cx="654001" cy="654600"/>
          </a:xfrm>
          <a:prstGeom prst="rect">
            <a:avLst/>
          </a:prstGeom>
        </p:spPr>
      </p:pic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579FCE21-CE41-4B23-A573-A4BBCA4B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815031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45140516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1988</TotalTime>
  <Words>2041</Words>
  <Application>Microsoft Office PowerPoint</Application>
  <PresentationFormat>Affichage à l'écran (16:9)</PresentationFormat>
  <Paragraphs>239</Paragraphs>
  <Slides>22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The ‘Greentech Innovation’ program is run by Ecolab</vt:lpstr>
      <vt:lpstr>Boosting the French ecosystem of Greentech incubators </vt:lpstr>
      <vt:lpstr>Boosting the French and European Greentech Start-up Ecosystem </vt:lpstr>
      <vt:lpstr>A dedicated Support Program for companies recognized as ‘Greentech Innovation’ Implemented by Ecolab </vt:lpstr>
      <vt:lpstr>Visibility Booster</vt:lpstr>
      <vt:lpstr>Sales and Networking Booster</vt:lpstr>
      <vt:lpstr>Digital Booster</vt:lpstr>
      <vt:lpstr>Public Procurement Booster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CEI 2026 Calendar</vt:lpstr>
      <vt:lpstr>Documentation and Contacts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BEGON Hélène</cp:lastModifiedBy>
  <cp:revision>103</cp:revision>
  <dcterms:created xsi:type="dcterms:W3CDTF">2020-02-27T14:35:46Z</dcterms:created>
  <dcterms:modified xsi:type="dcterms:W3CDTF">2025-11-17T14:24:38Z</dcterms:modified>
</cp:coreProperties>
</file>