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2"/>
    <p:sldId id="29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5" r:id="rId4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18287999" cy="84581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508786"/>
            <a:ext cx="18288000" cy="778510"/>
          </a:xfrm>
          <a:custGeom>
            <a:avLst/>
            <a:gdLst/>
            <a:ahLst/>
            <a:cxnLst/>
            <a:rect l="l" t="t" r="r" b="b"/>
            <a:pathLst>
              <a:path w="18288000" h="778509">
                <a:moveTo>
                  <a:pt x="18287999" y="778213"/>
                </a:moveTo>
                <a:lnTo>
                  <a:pt x="0" y="778213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78213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034840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0701" y="0"/>
                </a:lnTo>
                <a:lnTo>
                  <a:pt x="2380701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406566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50" y="0"/>
                </a:lnTo>
                <a:lnTo>
                  <a:pt x="238125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D6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787815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D1D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18150" y="4160167"/>
            <a:ext cx="298577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BFAF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BFAF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BFAF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BFAF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BFAF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508786"/>
            <a:ext cx="18288000" cy="778510"/>
          </a:xfrm>
          <a:custGeom>
            <a:avLst/>
            <a:gdLst/>
            <a:ahLst/>
            <a:cxnLst/>
            <a:rect l="l" t="t" r="r" b="b"/>
            <a:pathLst>
              <a:path w="18288000" h="778509">
                <a:moveTo>
                  <a:pt x="18287999" y="778213"/>
                </a:moveTo>
                <a:lnTo>
                  <a:pt x="0" y="778213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78213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34840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0701" y="0"/>
                </a:lnTo>
                <a:lnTo>
                  <a:pt x="2380701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406566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50" y="0"/>
                </a:lnTo>
                <a:lnTo>
                  <a:pt x="2381250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D6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787815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D1D5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6542" y="2221014"/>
            <a:ext cx="8376284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5441" y="3809720"/>
            <a:ext cx="16791305" cy="482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21223" y="9713987"/>
            <a:ext cx="5208905" cy="38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BFAF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3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094152-2DF2-486E-873E-0EF3A65C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495300"/>
            <a:ext cx="18309265" cy="9445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217BEF-0C0A-42AB-AC44-B09A1DD3E368}"/>
              </a:ext>
            </a:extLst>
          </p:cNvPr>
          <p:cNvSpPr/>
          <p:nvPr/>
        </p:nvSpPr>
        <p:spPr>
          <a:xfrm>
            <a:off x="-21265" y="-1"/>
            <a:ext cx="18288000" cy="35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5511C-712B-41AF-9100-FB06E7BC0E02}"/>
              </a:ext>
            </a:extLst>
          </p:cNvPr>
          <p:cNvSpPr/>
          <p:nvPr/>
        </p:nvSpPr>
        <p:spPr>
          <a:xfrm>
            <a:off x="0" y="9940777"/>
            <a:ext cx="18288000" cy="44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3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72680" y="7187718"/>
            <a:ext cx="2012950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15100"/>
              </a:lnSpc>
              <a:spcBef>
                <a:spcPts val="100"/>
              </a:spcBef>
            </a:pPr>
            <a:r>
              <a:rPr sz="1900" b="1" spc="65" dirty="0">
                <a:solidFill>
                  <a:srgbClr val="581856"/>
                </a:solidFill>
                <a:latin typeface="Trebuchet MS"/>
                <a:cs typeface="Trebuchet MS"/>
              </a:rPr>
              <a:t>Règlement</a:t>
            </a:r>
            <a:r>
              <a:rPr sz="1900" b="1" spc="-10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75" dirty="0">
                <a:solidFill>
                  <a:srgbClr val="581856"/>
                </a:solidFill>
                <a:latin typeface="Trebuchet MS"/>
                <a:cs typeface="Trebuchet MS"/>
              </a:rPr>
              <a:t>de</a:t>
            </a:r>
            <a:r>
              <a:rPr sz="1900" b="1" spc="-10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25" dirty="0">
                <a:solidFill>
                  <a:srgbClr val="581856"/>
                </a:solidFill>
                <a:latin typeface="Trebuchet MS"/>
                <a:cs typeface="Trebuchet MS"/>
              </a:rPr>
              <a:t>la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consultation</a:t>
            </a:r>
            <a:r>
              <a:rPr sz="1900" b="1" spc="27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581856"/>
                </a:solidFill>
                <a:latin typeface="Trebuchet MS"/>
                <a:cs typeface="Trebuchet MS"/>
              </a:rPr>
              <a:t>(RC)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66640" y="7124244"/>
            <a:ext cx="1985010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 marR="5080" indent="-113664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Détail</a:t>
            </a:r>
            <a:r>
              <a:rPr sz="1900" b="1" spc="4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quantitatif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estimatif</a:t>
            </a:r>
            <a:r>
              <a:rPr sz="1900" b="1" spc="2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(DQE)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7325" y="5232791"/>
            <a:ext cx="2226945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5080" indent="-246379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Bordereau</a:t>
            </a:r>
            <a:r>
              <a:rPr sz="1900" b="1" spc="6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90" dirty="0">
                <a:solidFill>
                  <a:srgbClr val="581856"/>
                </a:solidFill>
                <a:latin typeface="Trebuchet MS"/>
                <a:cs typeface="Trebuchet MS"/>
              </a:rPr>
              <a:t>des</a:t>
            </a:r>
            <a:r>
              <a:rPr sz="1900" b="1" spc="6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581856"/>
                </a:solidFill>
                <a:latin typeface="Trebuchet MS"/>
                <a:cs typeface="Trebuchet MS"/>
              </a:rPr>
              <a:t>prix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unitaires</a:t>
            </a:r>
            <a:r>
              <a:rPr sz="1900" b="1" spc="-10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20" dirty="0">
                <a:solidFill>
                  <a:srgbClr val="581856"/>
                </a:solidFill>
                <a:latin typeface="Trebuchet MS"/>
                <a:cs typeface="Trebuchet MS"/>
              </a:rPr>
              <a:t>(BPU)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73828" y="7078974"/>
            <a:ext cx="406907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300"/>
              </a:lnSpc>
              <a:spcBef>
                <a:spcPts val="100"/>
              </a:spcBef>
            </a:pP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Décomposition</a:t>
            </a:r>
            <a:r>
              <a:rPr sz="1750" b="1" spc="4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80" dirty="0">
                <a:solidFill>
                  <a:srgbClr val="581856"/>
                </a:solidFill>
                <a:latin typeface="Trebuchet MS"/>
                <a:cs typeface="Trebuchet MS"/>
              </a:rPr>
              <a:t>des</a:t>
            </a:r>
            <a:r>
              <a:rPr sz="1750" b="1" spc="4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-40" dirty="0">
                <a:solidFill>
                  <a:srgbClr val="581856"/>
                </a:solidFill>
                <a:latin typeface="Trebuchet MS"/>
                <a:cs typeface="Trebuchet MS"/>
              </a:rPr>
              <a:t>prix</a:t>
            </a:r>
            <a:r>
              <a:rPr sz="1750" b="1" spc="4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75" dirty="0">
                <a:solidFill>
                  <a:srgbClr val="581856"/>
                </a:solidFill>
                <a:latin typeface="Trebuchet MS"/>
                <a:cs typeface="Trebuchet MS"/>
              </a:rPr>
              <a:t>globale</a:t>
            </a:r>
            <a:r>
              <a:rPr sz="1750" b="1" spc="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-25" dirty="0">
                <a:solidFill>
                  <a:srgbClr val="581856"/>
                </a:solidFill>
                <a:latin typeface="Trebuchet MS"/>
                <a:cs typeface="Trebuchet MS"/>
              </a:rPr>
              <a:t>et </a:t>
            </a:r>
            <a:r>
              <a:rPr sz="1750" b="1" spc="-20" dirty="0">
                <a:solidFill>
                  <a:srgbClr val="581856"/>
                </a:solidFill>
                <a:latin typeface="Trebuchet MS"/>
                <a:cs typeface="Trebuchet MS"/>
              </a:rPr>
              <a:t>forfaitaire</a:t>
            </a:r>
            <a:r>
              <a:rPr sz="1750" b="1" spc="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(DPGF)</a:t>
            </a:r>
            <a:r>
              <a:rPr sz="1750" b="1" spc="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525" dirty="0">
                <a:solidFill>
                  <a:srgbClr val="581856"/>
                </a:solidFill>
                <a:latin typeface="Trebuchet MS"/>
                <a:cs typeface="Trebuchet MS"/>
              </a:rPr>
              <a:t>/</a:t>
            </a:r>
            <a:r>
              <a:rPr sz="1750" b="1" spc="5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Décomposition</a:t>
            </a:r>
            <a:r>
              <a:rPr sz="1750" b="1" spc="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45" dirty="0">
                <a:solidFill>
                  <a:srgbClr val="581856"/>
                </a:solidFill>
                <a:latin typeface="Trebuchet MS"/>
                <a:cs typeface="Trebuchet MS"/>
              </a:rPr>
              <a:t>du </a:t>
            </a:r>
            <a:r>
              <a:rPr sz="1750" b="1" spc="-40" dirty="0">
                <a:solidFill>
                  <a:srgbClr val="581856"/>
                </a:solidFill>
                <a:latin typeface="Trebuchet MS"/>
                <a:cs typeface="Trebuchet MS"/>
              </a:rPr>
              <a:t>prix</a:t>
            </a:r>
            <a:r>
              <a:rPr sz="1750" b="1" spc="-5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581856"/>
                </a:solidFill>
                <a:latin typeface="Trebuchet MS"/>
                <a:cs typeface="Trebuchet MS"/>
              </a:rPr>
              <a:t>forfaitaire</a:t>
            </a:r>
            <a:r>
              <a:rPr sz="1750" b="1" spc="-5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581856"/>
                </a:solidFill>
                <a:latin typeface="Trebuchet MS"/>
                <a:cs typeface="Trebuchet MS"/>
              </a:rPr>
              <a:t>(DPF)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61871" y="2202173"/>
            <a:ext cx="434149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7785" algn="ctr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Cahier</a:t>
            </a:r>
            <a:r>
              <a:rPr sz="1900" b="1" spc="-7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90" dirty="0">
                <a:solidFill>
                  <a:srgbClr val="581856"/>
                </a:solidFill>
                <a:latin typeface="Trebuchet MS"/>
                <a:cs typeface="Trebuchet MS"/>
              </a:rPr>
              <a:t>des</a:t>
            </a:r>
            <a:r>
              <a:rPr sz="1900" b="1" spc="-7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70" dirty="0">
                <a:solidFill>
                  <a:srgbClr val="581856"/>
                </a:solidFill>
                <a:latin typeface="Trebuchet MS"/>
                <a:cs typeface="Trebuchet MS"/>
              </a:rPr>
              <a:t>clauses</a:t>
            </a:r>
            <a:r>
              <a:rPr sz="1900" b="1" spc="-7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administratives </a:t>
            </a:r>
            <a:r>
              <a:rPr sz="1900" b="1" spc="55" dirty="0">
                <a:solidFill>
                  <a:srgbClr val="581856"/>
                </a:solidFill>
                <a:latin typeface="Trebuchet MS"/>
                <a:cs typeface="Trebuchet MS"/>
              </a:rPr>
              <a:t>générales</a:t>
            </a:r>
            <a:r>
              <a:rPr sz="1900" b="1" spc="-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(CCAG)</a:t>
            </a:r>
            <a:r>
              <a:rPr sz="1900" b="1" spc="-4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et</a:t>
            </a:r>
            <a:r>
              <a:rPr sz="1900" b="1" spc="-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cahier</a:t>
            </a:r>
            <a:r>
              <a:rPr sz="1900" b="1" spc="-4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65" dirty="0">
                <a:solidFill>
                  <a:srgbClr val="581856"/>
                </a:solidFill>
                <a:latin typeface="Trebuchet MS"/>
                <a:cs typeface="Trebuchet MS"/>
              </a:rPr>
              <a:t>des </a:t>
            </a:r>
            <a:r>
              <a:rPr sz="1900" b="1" spc="70" dirty="0">
                <a:solidFill>
                  <a:srgbClr val="581856"/>
                </a:solidFill>
                <a:latin typeface="Trebuchet MS"/>
                <a:cs typeface="Trebuchet MS"/>
              </a:rPr>
              <a:t>clauses</a:t>
            </a:r>
            <a:r>
              <a:rPr sz="1900" b="1" spc="1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techniques</a:t>
            </a:r>
            <a:r>
              <a:rPr sz="1900" b="1" spc="1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55" dirty="0">
                <a:solidFill>
                  <a:srgbClr val="581856"/>
                </a:solidFill>
                <a:latin typeface="Trebuchet MS"/>
                <a:cs typeface="Trebuchet MS"/>
              </a:rPr>
              <a:t>générales</a:t>
            </a:r>
            <a:r>
              <a:rPr sz="1900" b="1" spc="1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(CCTG)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05190" y="3623701"/>
            <a:ext cx="333057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Cahier</a:t>
            </a:r>
            <a:r>
              <a:rPr sz="1900" b="1" spc="-6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90" dirty="0">
                <a:solidFill>
                  <a:srgbClr val="581856"/>
                </a:solidFill>
                <a:latin typeface="Trebuchet MS"/>
                <a:cs typeface="Trebuchet MS"/>
              </a:rPr>
              <a:t>des</a:t>
            </a:r>
            <a:r>
              <a:rPr sz="1900" b="1" spc="-6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581856"/>
                </a:solidFill>
                <a:latin typeface="Trebuchet MS"/>
                <a:cs typeface="Trebuchet MS"/>
              </a:rPr>
              <a:t>clauses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administratives</a:t>
            </a:r>
            <a:r>
              <a:rPr sz="1900" b="1" spc="22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particulières (CCAP)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71511" y="3623701"/>
            <a:ext cx="2840355" cy="102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Cahier</a:t>
            </a:r>
            <a:r>
              <a:rPr sz="1900" b="1" spc="-6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90" dirty="0">
                <a:solidFill>
                  <a:srgbClr val="581856"/>
                </a:solidFill>
                <a:latin typeface="Trebuchet MS"/>
                <a:cs typeface="Trebuchet MS"/>
              </a:rPr>
              <a:t>des</a:t>
            </a:r>
            <a:r>
              <a:rPr sz="1900" b="1" spc="-6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60" dirty="0">
                <a:solidFill>
                  <a:srgbClr val="581856"/>
                </a:solidFill>
                <a:latin typeface="Trebuchet MS"/>
                <a:cs typeface="Trebuchet MS"/>
              </a:rPr>
              <a:t>clauses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techniques</a:t>
            </a:r>
            <a:r>
              <a:rPr sz="1900" b="1" spc="22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particulières (CCTP)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33451" y="3273990"/>
            <a:ext cx="283781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Acte</a:t>
            </a:r>
            <a:r>
              <a:rPr sz="1900" b="1" spc="-2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55" dirty="0">
                <a:solidFill>
                  <a:srgbClr val="581856"/>
                </a:solidFill>
                <a:latin typeface="Trebuchet MS"/>
                <a:cs typeface="Trebuchet MS"/>
              </a:rPr>
              <a:t>d’engagement</a:t>
            </a:r>
            <a:r>
              <a:rPr sz="1900" b="1" spc="-20" dirty="0">
                <a:solidFill>
                  <a:srgbClr val="581856"/>
                </a:solidFill>
                <a:latin typeface="Trebuchet MS"/>
                <a:cs typeface="Trebuchet MS"/>
              </a:rPr>
              <a:t> (AE)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51904" y="5443331"/>
            <a:ext cx="227965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45" dirty="0">
                <a:solidFill>
                  <a:srgbClr val="581856"/>
                </a:solidFill>
                <a:latin typeface="Trebuchet MS"/>
                <a:cs typeface="Trebuchet MS"/>
              </a:rPr>
              <a:t>Mémoire</a:t>
            </a:r>
            <a:r>
              <a:rPr sz="1900" b="1" spc="-10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technique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44241" y="8141017"/>
            <a:ext cx="5120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5080" indent="-902335">
              <a:lnSpc>
                <a:spcPct val="114300"/>
              </a:lnSpc>
              <a:spcBef>
                <a:spcPts val="100"/>
              </a:spcBef>
            </a:pP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Avis</a:t>
            </a:r>
            <a:r>
              <a:rPr sz="1750" b="1" spc="1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d’appel</a:t>
            </a:r>
            <a:r>
              <a:rPr sz="1750" b="1" spc="1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public</a:t>
            </a:r>
            <a:r>
              <a:rPr sz="1750" b="1" spc="1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65" dirty="0">
                <a:solidFill>
                  <a:srgbClr val="581856"/>
                </a:solidFill>
                <a:latin typeface="Trebuchet MS"/>
                <a:cs typeface="Trebuchet MS"/>
              </a:rPr>
              <a:t>à</a:t>
            </a:r>
            <a:r>
              <a:rPr sz="1750" b="1" spc="1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concurrence</a:t>
            </a:r>
            <a:r>
              <a:rPr sz="1750" b="1" spc="1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(AAPC)</a:t>
            </a:r>
            <a:r>
              <a:rPr sz="1750" b="1" spc="1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525" dirty="0">
                <a:solidFill>
                  <a:srgbClr val="581856"/>
                </a:solidFill>
                <a:latin typeface="Trebuchet MS"/>
                <a:cs typeface="Trebuchet MS"/>
              </a:rPr>
              <a:t>/</a:t>
            </a:r>
            <a:r>
              <a:rPr sz="1750" b="1" spc="1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-20" dirty="0">
                <a:solidFill>
                  <a:srgbClr val="581856"/>
                </a:solidFill>
                <a:latin typeface="Trebuchet MS"/>
                <a:cs typeface="Trebuchet MS"/>
              </a:rPr>
              <a:t>Avis 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d’appel</a:t>
            </a:r>
            <a:r>
              <a:rPr sz="1750" b="1" spc="-5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65" dirty="0">
                <a:solidFill>
                  <a:srgbClr val="581856"/>
                </a:solidFill>
                <a:latin typeface="Trebuchet MS"/>
                <a:cs typeface="Trebuchet MS"/>
              </a:rPr>
              <a:t>à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750" b="1" spc="50" dirty="0">
                <a:solidFill>
                  <a:srgbClr val="581856"/>
                </a:solidFill>
                <a:latin typeface="Trebuchet MS"/>
                <a:cs typeface="Trebuchet MS"/>
              </a:rPr>
              <a:t>la</a:t>
            </a:r>
            <a:r>
              <a:rPr sz="1750" b="1" dirty="0">
                <a:solidFill>
                  <a:srgbClr val="581856"/>
                </a:solidFill>
                <a:latin typeface="Trebuchet MS"/>
                <a:cs typeface="Trebuchet MS"/>
              </a:rPr>
              <a:t> concurrence </a:t>
            </a:r>
            <a:r>
              <a:rPr sz="1750" b="1" spc="-10" dirty="0">
                <a:solidFill>
                  <a:srgbClr val="581856"/>
                </a:solidFill>
                <a:latin typeface="Trebuchet MS"/>
                <a:cs typeface="Trebuchet MS"/>
              </a:rPr>
              <a:t>(AAC)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607" y="3416500"/>
            <a:ext cx="289179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5" dirty="0">
                <a:solidFill>
                  <a:srgbClr val="581856"/>
                </a:solidFill>
                <a:latin typeface="Trebuchet MS"/>
                <a:cs typeface="Trebuchet MS"/>
              </a:rPr>
              <a:t>Documents</a:t>
            </a:r>
            <a:r>
              <a:rPr sz="1900" b="1" spc="-9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contractuels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8361" y="7786063"/>
            <a:ext cx="338772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65" dirty="0">
                <a:solidFill>
                  <a:srgbClr val="581856"/>
                </a:solidFill>
                <a:latin typeface="Trebuchet MS"/>
                <a:cs typeface="Trebuchet MS"/>
              </a:rPr>
              <a:t>Documents</a:t>
            </a:r>
            <a:r>
              <a:rPr sz="1900" b="1" spc="-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dirty="0">
                <a:solidFill>
                  <a:srgbClr val="581856"/>
                </a:solidFill>
                <a:latin typeface="Trebuchet MS"/>
                <a:cs typeface="Trebuchet MS"/>
              </a:rPr>
              <a:t>non</a:t>
            </a:r>
            <a:r>
              <a:rPr sz="1900" b="1" spc="-5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1900" b="1" spc="-10" dirty="0">
                <a:solidFill>
                  <a:srgbClr val="581856"/>
                </a:solidFill>
                <a:latin typeface="Trebuchet MS"/>
                <a:cs typeface="Trebuchet MS"/>
              </a:rPr>
              <a:t>contractuels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2CF2CC0-DC26-4D34-BC0E-81AC15914024}"/>
              </a:ext>
            </a:extLst>
          </p:cNvPr>
          <p:cNvSpPr/>
          <p:nvPr/>
        </p:nvSpPr>
        <p:spPr>
          <a:xfrm>
            <a:off x="4114800" y="2054782"/>
            <a:ext cx="13686593" cy="41949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DACEEA3-D257-4CBC-B64D-25DA63FCC3EF}"/>
              </a:ext>
            </a:extLst>
          </p:cNvPr>
          <p:cNvSpPr/>
          <p:nvPr/>
        </p:nvSpPr>
        <p:spPr>
          <a:xfrm>
            <a:off x="4114800" y="6833312"/>
            <a:ext cx="13686593" cy="22753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680460"/>
            <a:chOff x="5531862" y="3949876"/>
            <a:chExt cx="7223125" cy="368046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53250" cy="3335020"/>
            </a:xfrm>
            <a:custGeom>
              <a:avLst/>
              <a:gdLst/>
              <a:ahLst/>
              <a:cxnLst/>
              <a:rect l="l" t="t" r="r" b="b"/>
              <a:pathLst>
                <a:path w="6953250" h="3335020">
                  <a:moveTo>
                    <a:pt x="0" y="0"/>
                  </a:moveTo>
                  <a:lnTo>
                    <a:pt x="6953250" y="0"/>
                  </a:lnTo>
                  <a:lnTo>
                    <a:pt x="6953250" y="3334770"/>
                  </a:lnTo>
                  <a:lnTo>
                    <a:pt x="0" y="3334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53250" cy="249809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2474595">
              <a:lnSpc>
                <a:spcPct val="116100"/>
              </a:lnSpc>
              <a:spcBef>
                <a:spcPts val="2450"/>
              </a:spcBef>
            </a:pPr>
            <a:r>
              <a:rPr sz="2800" spc="-185" dirty="0">
                <a:latin typeface="Trebuchet MS"/>
                <a:cs typeface="Trebuchet MS"/>
              </a:rPr>
              <a:t>2.2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Analyser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le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besoin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110" dirty="0">
                <a:latin typeface="Trebuchet MS"/>
                <a:cs typeface="Trebuchet MS"/>
              </a:rPr>
              <a:t>de </a:t>
            </a:r>
            <a:r>
              <a:rPr sz="2800" spc="-25" dirty="0">
                <a:latin typeface="Trebuchet MS"/>
                <a:cs typeface="Trebuchet MS"/>
              </a:rPr>
              <a:t>l’acheteur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40" dirty="0">
                <a:latin typeface="Trebuchet MS"/>
                <a:cs typeface="Trebuchet MS"/>
              </a:rPr>
              <a:t>public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5964555" cy="1336040"/>
            <a:chOff x="5849179" y="5422805"/>
            <a:chExt cx="5964555" cy="1336040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754020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825" y="378383"/>
            <a:ext cx="5848350" cy="3308350"/>
            <a:chOff x="885825" y="378383"/>
            <a:chExt cx="5848350" cy="3308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25" y="1619249"/>
              <a:ext cx="2066924" cy="2066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19274" y="3016266"/>
            <a:ext cx="16953865" cy="594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400" b="1" spc="114" dirty="0">
                <a:latin typeface="Trebuchet MS"/>
                <a:cs typeface="Trebuchet MS"/>
              </a:rPr>
              <a:t>Quels</a:t>
            </a:r>
            <a:r>
              <a:rPr sz="3400" b="1" spc="-180" dirty="0">
                <a:latin typeface="Trebuchet MS"/>
                <a:cs typeface="Trebuchet MS"/>
              </a:rPr>
              <a:t> </a:t>
            </a:r>
            <a:r>
              <a:rPr sz="3400" b="1" spc="80" dirty="0">
                <a:latin typeface="Trebuchet MS"/>
                <a:cs typeface="Trebuchet MS"/>
              </a:rPr>
              <a:t>sont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120" dirty="0">
                <a:latin typeface="Trebuchet MS"/>
                <a:cs typeface="Trebuchet MS"/>
              </a:rPr>
              <a:t>les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objectifs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du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projet?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3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400" b="1" spc="100" dirty="0">
                <a:latin typeface="Trebuchet MS"/>
                <a:cs typeface="Trebuchet MS"/>
              </a:rPr>
              <a:t>Quelles</a:t>
            </a:r>
            <a:r>
              <a:rPr sz="3400" b="1" spc="-95" dirty="0">
                <a:latin typeface="Trebuchet MS"/>
                <a:cs typeface="Trebuchet MS"/>
              </a:rPr>
              <a:t> </a:t>
            </a:r>
            <a:r>
              <a:rPr sz="3400" b="1" spc="80" dirty="0">
                <a:latin typeface="Trebuchet MS"/>
                <a:cs typeface="Trebuchet MS"/>
              </a:rPr>
              <a:t>sont</a:t>
            </a:r>
            <a:r>
              <a:rPr sz="3400" b="1" spc="-95" dirty="0">
                <a:latin typeface="Trebuchet MS"/>
                <a:cs typeface="Trebuchet MS"/>
              </a:rPr>
              <a:t> </a:t>
            </a:r>
            <a:r>
              <a:rPr sz="3400" b="1" spc="120" dirty="0">
                <a:latin typeface="Trebuchet MS"/>
                <a:cs typeface="Trebuchet MS"/>
              </a:rPr>
              <a:t>les</a:t>
            </a:r>
            <a:r>
              <a:rPr sz="3400" b="1" spc="-90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contraintes</a:t>
            </a:r>
            <a:r>
              <a:rPr sz="3400" b="1" spc="-9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techniques,</a:t>
            </a:r>
            <a:r>
              <a:rPr sz="3400" b="1" spc="-90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financières</a:t>
            </a:r>
            <a:r>
              <a:rPr sz="3400" b="1" spc="-9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et</a:t>
            </a:r>
            <a:r>
              <a:rPr sz="3400" b="1" spc="-90" dirty="0">
                <a:latin typeface="Trebuchet MS"/>
                <a:cs typeface="Trebuchet MS"/>
              </a:rPr>
              <a:t> </a:t>
            </a:r>
            <a:r>
              <a:rPr sz="3400" b="1" spc="55" dirty="0">
                <a:latin typeface="Trebuchet MS"/>
                <a:cs typeface="Trebuchet MS"/>
              </a:rPr>
              <a:t>règlementaires?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3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400" b="1" spc="114" dirty="0">
                <a:latin typeface="Trebuchet MS"/>
                <a:cs typeface="Trebuchet MS"/>
              </a:rPr>
              <a:t>Quels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80" dirty="0">
                <a:latin typeface="Trebuchet MS"/>
                <a:cs typeface="Trebuchet MS"/>
              </a:rPr>
              <a:t>sont</a:t>
            </a:r>
            <a:r>
              <a:rPr sz="3400" b="1" spc="-200" dirty="0">
                <a:latin typeface="Trebuchet MS"/>
                <a:cs typeface="Trebuchet MS"/>
              </a:rPr>
              <a:t> </a:t>
            </a:r>
            <a:r>
              <a:rPr sz="3400" b="1" spc="120" dirty="0">
                <a:latin typeface="Trebuchet MS"/>
                <a:cs typeface="Trebuchet MS"/>
              </a:rPr>
              <a:t>les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critères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200" dirty="0">
                <a:latin typeface="Trebuchet MS"/>
                <a:cs typeface="Trebuchet MS"/>
              </a:rPr>
              <a:t> </a:t>
            </a:r>
            <a:r>
              <a:rPr sz="3400" b="1" spc="60" dirty="0">
                <a:latin typeface="Trebuchet MS"/>
                <a:cs typeface="Trebuchet MS"/>
              </a:rPr>
              <a:t>sélection</a:t>
            </a:r>
            <a:r>
              <a:rPr sz="3400" b="1" spc="-204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200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l’acheteur?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3400">
              <a:latin typeface="Trebuchet MS"/>
              <a:cs typeface="Trebuchet MS"/>
            </a:endParaRPr>
          </a:p>
          <a:p>
            <a:pPr marL="12065" marR="5080" algn="ctr">
              <a:lnSpc>
                <a:spcPct val="115799"/>
              </a:lnSpc>
              <a:tabLst>
                <a:tab pos="2740025" algn="l"/>
              </a:tabLst>
            </a:pPr>
            <a:r>
              <a:rPr sz="3400" spc="140" dirty="0">
                <a:latin typeface="Trebuchet MS"/>
                <a:cs typeface="Trebuchet MS"/>
              </a:rPr>
              <a:t>Lorsque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85" dirty="0">
                <a:latin typeface="Trebuchet MS"/>
                <a:cs typeface="Trebuchet MS"/>
              </a:rPr>
              <a:t>vous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45" dirty="0">
                <a:latin typeface="Trebuchet MS"/>
                <a:cs typeface="Trebuchet MS"/>
              </a:rPr>
              <a:t>identifiez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un</a:t>
            </a:r>
            <a:r>
              <a:rPr sz="3400" spc="-135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appel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30" dirty="0">
                <a:latin typeface="Trebuchet MS"/>
                <a:cs typeface="Trebuchet MS"/>
              </a:rPr>
              <a:t>d’offres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qui</a:t>
            </a:r>
            <a:r>
              <a:rPr sz="3400" spc="-135" dirty="0">
                <a:latin typeface="Trebuchet MS"/>
                <a:cs typeface="Trebuchet MS"/>
              </a:rPr>
              <a:t> </a:t>
            </a:r>
            <a:r>
              <a:rPr sz="3400" spc="110" dirty="0">
                <a:latin typeface="Trebuchet MS"/>
                <a:cs typeface="Trebuchet MS"/>
              </a:rPr>
              <a:t>correspond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50" dirty="0">
                <a:latin typeface="Trebuchet MS"/>
                <a:cs typeface="Trebuchet MS"/>
              </a:rPr>
              <a:t>à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votre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domaine</a:t>
            </a:r>
            <a:r>
              <a:rPr sz="3400" spc="-135" dirty="0">
                <a:latin typeface="Trebuchet MS"/>
                <a:cs typeface="Trebuchet MS"/>
              </a:rPr>
              <a:t> </a:t>
            </a:r>
            <a:r>
              <a:rPr sz="3400" spc="-120" dirty="0">
                <a:latin typeface="Trebuchet MS"/>
                <a:cs typeface="Trebuchet MS"/>
              </a:rPr>
              <a:t>d’activité,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il </a:t>
            </a:r>
            <a:r>
              <a:rPr sz="3400" spc="55" dirty="0">
                <a:latin typeface="Trebuchet MS"/>
                <a:cs typeface="Trebuchet MS"/>
              </a:rPr>
              <a:t>est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40" dirty="0">
                <a:latin typeface="Trebuchet MS"/>
                <a:cs typeface="Trebuchet MS"/>
              </a:rPr>
              <a:t>essentiel</a:t>
            </a:r>
            <a:r>
              <a:rPr sz="3400" dirty="0">
                <a:latin typeface="Trebuchet MS"/>
                <a:cs typeface="Trebuchet MS"/>
              </a:rPr>
              <a:t>	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bien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comprendre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les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besoins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75" dirty="0">
                <a:latin typeface="Trebuchet MS"/>
                <a:cs typeface="Trebuchet MS"/>
              </a:rPr>
              <a:t>l’acheteur,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d’analyser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le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cahier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175" dirty="0">
                <a:latin typeface="Trebuchet MS"/>
                <a:cs typeface="Trebuchet MS"/>
              </a:rPr>
              <a:t>des </a:t>
            </a:r>
            <a:r>
              <a:rPr sz="3400" spc="135" dirty="0">
                <a:latin typeface="Trebuchet MS"/>
                <a:cs typeface="Trebuchet MS"/>
              </a:rPr>
              <a:t>charges</a:t>
            </a:r>
            <a:r>
              <a:rPr sz="3400" spc="-7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et</a:t>
            </a:r>
            <a:r>
              <a:rPr sz="3400" spc="-65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les</a:t>
            </a:r>
            <a:r>
              <a:rPr sz="3400" spc="-7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spécifications</a:t>
            </a:r>
            <a:r>
              <a:rPr sz="3400" spc="-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techniques.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680460"/>
            <a:chOff x="5531862" y="3949876"/>
            <a:chExt cx="7223125" cy="368046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53250" cy="3335020"/>
            </a:xfrm>
            <a:custGeom>
              <a:avLst/>
              <a:gdLst/>
              <a:ahLst/>
              <a:cxnLst/>
              <a:rect l="l" t="t" r="r" b="b"/>
              <a:pathLst>
                <a:path w="6953250" h="3335020">
                  <a:moveTo>
                    <a:pt x="0" y="0"/>
                  </a:moveTo>
                  <a:lnTo>
                    <a:pt x="6953250" y="0"/>
                  </a:lnTo>
                  <a:lnTo>
                    <a:pt x="6953250" y="3334770"/>
                  </a:lnTo>
                  <a:lnTo>
                    <a:pt x="0" y="3334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53250" cy="249809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1215390">
              <a:lnSpc>
                <a:spcPct val="116100"/>
              </a:lnSpc>
              <a:spcBef>
                <a:spcPts val="2450"/>
              </a:spcBef>
            </a:pPr>
            <a:r>
              <a:rPr sz="2800" spc="-170" dirty="0">
                <a:latin typeface="Trebuchet MS"/>
                <a:cs typeface="Trebuchet MS"/>
              </a:rPr>
              <a:t>2.3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120" dirty="0">
                <a:latin typeface="Trebuchet MS"/>
                <a:cs typeface="Trebuchet MS"/>
              </a:rPr>
              <a:t>Comment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répondre </a:t>
            </a:r>
            <a:r>
              <a:rPr sz="2800" dirty="0">
                <a:latin typeface="Trebuchet MS"/>
                <a:cs typeface="Trebuchet MS"/>
              </a:rPr>
              <a:t>efficacement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à</a:t>
            </a:r>
            <a:r>
              <a:rPr sz="2800" spc="-30" dirty="0">
                <a:latin typeface="Trebuchet MS"/>
                <a:cs typeface="Trebuchet MS"/>
              </a:rPr>
              <a:t> </a:t>
            </a:r>
            <a:r>
              <a:rPr sz="2800" spc="114" dirty="0">
                <a:latin typeface="Trebuchet MS"/>
                <a:cs typeface="Trebuchet MS"/>
              </a:rPr>
              <a:t>un</a:t>
            </a:r>
            <a:r>
              <a:rPr sz="2800" spc="-30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appel</a:t>
            </a:r>
            <a:r>
              <a:rPr sz="2800" spc="-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d’offres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5964555" cy="1273810"/>
            <a:chOff x="5849179" y="5422805"/>
            <a:chExt cx="5964555" cy="1273810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5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691674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76518" y="4702693"/>
            <a:ext cx="1516380" cy="1516380"/>
          </a:xfrm>
          <a:custGeom>
            <a:avLst/>
            <a:gdLst/>
            <a:ahLst/>
            <a:cxnLst/>
            <a:rect l="l" t="t" r="r" b="b"/>
            <a:pathLst>
              <a:path w="1516380" h="1516379">
                <a:moveTo>
                  <a:pt x="758086" y="1516171"/>
                </a:moveTo>
                <a:lnTo>
                  <a:pt x="0" y="758085"/>
                </a:lnTo>
                <a:lnTo>
                  <a:pt x="758085" y="0"/>
                </a:lnTo>
                <a:lnTo>
                  <a:pt x="1516171" y="758085"/>
                </a:lnTo>
                <a:lnTo>
                  <a:pt x="758086" y="1516171"/>
                </a:lnTo>
                <a:close/>
              </a:path>
            </a:pathLst>
          </a:custGeom>
          <a:solidFill>
            <a:srgbClr val="0CB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9327" y="5275970"/>
            <a:ext cx="13106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 err="1">
                <a:latin typeface="Trebuchet MS"/>
                <a:cs typeface="Trebuchet MS"/>
              </a:rPr>
              <a:t>Déco</a:t>
            </a:r>
            <a:r>
              <a:rPr sz="1800" b="1" spc="-944" dirty="0" err="1">
                <a:latin typeface="Trebuchet MS"/>
                <a:cs typeface="Trebuchet MS"/>
              </a:rPr>
              <a:t>u</a:t>
            </a:r>
            <a:r>
              <a:rPr lang="fr-FR" sz="2850" spc="-75" baseline="-292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50" dirty="0" err="1">
                <a:latin typeface="Trebuchet MS"/>
                <a:cs typeface="Trebuchet MS"/>
              </a:rPr>
              <a:t>verte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4473" y="2585790"/>
            <a:ext cx="1687893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2330" marR="5080" indent="-2120265">
              <a:lnSpc>
                <a:spcPct val="115799"/>
              </a:lnSpc>
              <a:spcBef>
                <a:spcPts val="100"/>
              </a:spcBef>
            </a:pPr>
            <a:r>
              <a:rPr b="0" u="none" spc="140" dirty="0">
                <a:latin typeface="Trebuchet MS"/>
                <a:cs typeface="Trebuchet MS"/>
              </a:rPr>
              <a:t>Lorsque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185" dirty="0">
                <a:latin typeface="Trebuchet MS"/>
                <a:cs typeface="Trebuchet MS"/>
              </a:rPr>
              <a:t>vous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100" dirty="0">
                <a:latin typeface="Trebuchet MS"/>
                <a:cs typeface="Trebuchet MS"/>
              </a:rPr>
              <a:t>répondez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50" dirty="0">
                <a:latin typeface="Trebuchet MS"/>
                <a:cs typeface="Trebuchet MS"/>
              </a:rPr>
              <a:t>à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125" dirty="0">
                <a:latin typeface="Trebuchet MS"/>
                <a:cs typeface="Trebuchet MS"/>
              </a:rPr>
              <a:t>un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90" dirty="0">
                <a:latin typeface="Trebuchet MS"/>
                <a:cs typeface="Trebuchet MS"/>
              </a:rPr>
              <a:t>appel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-90" dirty="0">
                <a:latin typeface="Trebuchet MS"/>
                <a:cs typeface="Trebuchet MS"/>
              </a:rPr>
              <a:t>d’offres,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-165" dirty="0">
                <a:latin typeface="Trebuchet MS"/>
                <a:cs typeface="Trebuchet MS"/>
              </a:rPr>
              <a:t>il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55" dirty="0">
                <a:latin typeface="Trebuchet MS"/>
                <a:cs typeface="Trebuchet MS"/>
              </a:rPr>
              <a:t>est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50" dirty="0">
                <a:latin typeface="Trebuchet MS"/>
                <a:cs typeface="Trebuchet MS"/>
              </a:rPr>
              <a:t>essentiel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165" dirty="0">
                <a:latin typeface="Trebuchet MS"/>
                <a:cs typeface="Trebuchet MS"/>
              </a:rPr>
              <a:t>de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85" dirty="0">
                <a:latin typeface="Trebuchet MS"/>
                <a:cs typeface="Trebuchet MS"/>
              </a:rPr>
              <a:t>consacrer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175" dirty="0">
                <a:latin typeface="Trebuchet MS"/>
                <a:cs typeface="Trebuchet MS"/>
              </a:rPr>
              <a:t>du</a:t>
            </a:r>
            <a:r>
              <a:rPr b="0" u="none" spc="-140" dirty="0">
                <a:latin typeface="Trebuchet MS"/>
                <a:cs typeface="Trebuchet MS"/>
              </a:rPr>
              <a:t> </a:t>
            </a:r>
            <a:r>
              <a:rPr b="0" u="none" spc="125" dirty="0">
                <a:latin typeface="Trebuchet MS"/>
                <a:cs typeface="Trebuchet MS"/>
              </a:rPr>
              <a:t>temps</a:t>
            </a:r>
            <a:r>
              <a:rPr b="0" u="none" spc="-145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et </a:t>
            </a:r>
            <a:r>
              <a:rPr b="0" u="none" spc="200" dirty="0">
                <a:latin typeface="Trebuchet MS"/>
                <a:cs typeface="Trebuchet MS"/>
              </a:rPr>
              <a:t>des</a:t>
            </a:r>
            <a:r>
              <a:rPr b="0" u="none" spc="-185" dirty="0">
                <a:latin typeface="Trebuchet MS"/>
                <a:cs typeface="Trebuchet MS"/>
              </a:rPr>
              <a:t> </a:t>
            </a:r>
            <a:r>
              <a:rPr b="0" u="none" spc="125" dirty="0">
                <a:latin typeface="Trebuchet MS"/>
                <a:cs typeface="Trebuchet MS"/>
              </a:rPr>
              <a:t>ressources</a:t>
            </a:r>
            <a:r>
              <a:rPr b="0" u="none" spc="-180" dirty="0">
                <a:latin typeface="Trebuchet MS"/>
                <a:cs typeface="Trebuchet MS"/>
              </a:rPr>
              <a:t> </a:t>
            </a:r>
            <a:r>
              <a:rPr b="0" u="none" spc="50" dirty="0">
                <a:latin typeface="Trebuchet MS"/>
                <a:cs typeface="Trebuchet MS"/>
              </a:rPr>
              <a:t>à</a:t>
            </a:r>
            <a:r>
              <a:rPr b="0" u="none" spc="-180" dirty="0">
                <a:latin typeface="Trebuchet MS"/>
                <a:cs typeface="Trebuchet MS"/>
              </a:rPr>
              <a:t> </a:t>
            </a:r>
            <a:r>
              <a:rPr b="0" u="none" spc="-35" dirty="0">
                <a:latin typeface="Trebuchet MS"/>
                <a:cs typeface="Trebuchet MS"/>
              </a:rPr>
              <a:t>l’élaboration</a:t>
            </a:r>
            <a:r>
              <a:rPr b="0" u="none" spc="-18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d’une</a:t>
            </a:r>
            <a:r>
              <a:rPr b="0" u="none" spc="-18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offre</a:t>
            </a:r>
            <a:r>
              <a:rPr b="0" u="none" spc="-180" dirty="0">
                <a:latin typeface="Trebuchet MS"/>
                <a:cs typeface="Trebuchet MS"/>
              </a:rPr>
              <a:t> </a:t>
            </a:r>
            <a:r>
              <a:rPr b="0" u="none" spc="75" dirty="0">
                <a:latin typeface="Trebuchet MS"/>
                <a:cs typeface="Trebuchet MS"/>
              </a:rPr>
              <a:t>solide</a:t>
            </a:r>
            <a:r>
              <a:rPr b="0" u="none" spc="-18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et</a:t>
            </a:r>
            <a:r>
              <a:rPr b="0" u="none" spc="-18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compétitive.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395559" y="4563590"/>
            <a:ext cx="10768809" cy="1794510"/>
            <a:chOff x="5395559" y="4563590"/>
            <a:chExt cx="10768809" cy="1794510"/>
          </a:xfrm>
        </p:grpSpPr>
        <p:sp>
          <p:nvSpPr>
            <p:cNvPr id="10" name="object 10"/>
            <p:cNvSpPr/>
            <p:nvPr/>
          </p:nvSpPr>
          <p:spPr>
            <a:xfrm>
              <a:off x="5395559" y="4690889"/>
              <a:ext cx="1516380" cy="1516380"/>
            </a:xfrm>
            <a:custGeom>
              <a:avLst/>
              <a:gdLst/>
              <a:ahLst/>
              <a:cxnLst/>
              <a:rect l="l" t="t" r="r" b="b"/>
              <a:pathLst>
                <a:path w="1516379" h="1516379">
                  <a:moveTo>
                    <a:pt x="758085" y="1516171"/>
                  </a:moveTo>
                  <a:lnTo>
                    <a:pt x="0" y="758085"/>
                  </a:lnTo>
                  <a:lnTo>
                    <a:pt x="758085" y="0"/>
                  </a:lnTo>
                  <a:lnTo>
                    <a:pt x="1516171" y="758085"/>
                  </a:lnTo>
                  <a:lnTo>
                    <a:pt x="758085" y="1516171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14866" y="4563590"/>
              <a:ext cx="3589020" cy="1794510"/>
            </a:xfrm>
            <a:custGeom>
              <a:avLst/>
              <a:gdLst/>
              <a:ahLst/>
              <a:cxnLst/>
              <a:rect l="l" t="t" r="r" b="b"/>
              <a:pathLst>
                <a:path w="3589020" h="1794510">
                  <a:moveTo>
                    <a:pt x="2691568" y="1794378"/>
                  </a:moveTo>
                  <a:lnTo>
                    <a:pt x="0" y="1794378"/>
                  </a:lnTo>
                  <a:lnTo>
                    <a:pt x="897189" y="897189"/>
                  </a:lnTo>
                  <a:lnTo>
                    <a:pt x="0" y="0"/>
                  </a:lnTo>
                  <a:lnTo>
                    <a:pt x="2691568" y="0"/>
                  </a:lnTo>
                  <a:lnTo>
                    <a:pt x="3588757" y="897189"/>
                  </a:lnTo>
                  <a:lnTo>
                    <a:pt x="2691568" y="1794378"/>
                  </a:lnTo>
                  <a:close/>
                </a:path>
              </a:pathLst>
            </a:custGeom>
            <a:solidFill>
              <a:srgbClr val="FB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94312" y="4563590"/>
              <a:ext cx="3589020" cy="1794510"/>
            </a:xfrm>
            <a:custGeom>
              <a:avLst/>
              <a:gdLst/>
              <a:ahLst/>
              <a:cxnLst/>
              <a:rect l="l" t="t" r="r" b="b"/>
              <a:pathLst>
                <a:path w="3589019" h="1794510">
                  <a:moveTo>
                    <a:pt x="2691567" y="1794378"/>
                  </a:moveTo>
                  <a:lnTo>
                    <a:pt x="0" y="1794378"/>
                  </a:lnTo>
                  <a:lnTo>
                    <a:pt x="897189" y="897189"/>
                  </a:lnTo>
                  <a:lnTo>
                    <a:pt x="0" y="0"/>
                  </a:lnTo>
                  <a:lnTo>
                    <a:pt x="2691567" y="0"/>
                  </a:lnTo>
                  <a:lnTo>
                    <a:pt x="3588757" y="897189"/>
                  </a:lnTo>
                  <a:lnTo>
                    <a:pt x="2691567" y="1794378"/>
                  </a:lnTo>
                  <a:close/>
                </a:path>
              </a:pathLst>
            </a:custGeom>
            <a:solidFill>
              <a:srgbClr val="FB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75348" y="4563590"/>
              <a:ext cx="3589020" cy="1794510"/>
            </a:xfrm>
            <a:custGeom>
              <a:avLst/>
              <a:gdLst/>
              <a:ahLst/>
              <a:cxnLst/>
              <a:rect l="l" t="t" r="r" b="b"/>
              <a:pathLst>
                <a:path w="3589019" h="1794510">
                  <a:moveTo>
                    <a:pt x="2691568" y="1794378"/>
                  </a:moveTo>
                  <a:lnTo>
                    <a:pt x="0" y="1794378"/>
                  </a:lnTo>
                  <a:lnTo>
                    <a:pt x="897189" y="897189"/>
                  </a:lnTo>
                  <a:lnTo>
                    <a:pt x="0" y="0"/>
                  </a:lnTo>
                  <a:lnTo>
                    <a:pt x="2691568" y="0"/>
                  </a:lnTo>
                  <a:lnTo>
                    <a:pt x="3588757" y="897189"/>
                  </a:lnTo>
                  <a:lnTo>
                    <a:pt x="2691568" y="1794378"/>
                  </a:lnTo>
                  <a:close/>
                </a:path>
              </a:pathLst>
            </a:custGeom>
            <a:solidFill>
              <a:srgbClr val="FB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2776" y="6442990"/>
            <a:ext cx="22860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780">
              <a:lnSpc>
                <a:spcPct val="115399"/>
              </a:lnSpc>
              <a:spcBef>
                <a:spcPts val="100"/>
              </a:spcBef>
            </a:pPr>
            <a:r>
              <a:rPr sz="2600" dirty="0">
                <a:solidFill>
                  <a:srgbClr val="0CBFDE"/>
                </a:solidFill>
                <a:latin typeface="Trebuchet MS"/>
                <a:cs typeface="Trebuchet MS"/>
              </a:rPr>
              <a:t>Détection</a:t>
            </a:r>
            <a:r>
              <a:rPr sz="2600" spc="16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2600" spc="105" dirty="0">
                <a:solidFill>
                  <a:srgbClr val="0CBFDE"/>
                </a:solidFill>
                <a:latin typeface="Trebuchet MS"/>
                <a:cs typeface="Trebuchet MS"/>
              </a:rPr>
              <a:t>de </a:t>
            </a:r>
            <a:r>
              <a:rPr sz="2600" spc="-20" dirty="0">
                <a:solidFill>
                  <a:srgbClr val="0CBFDE"/>
                </a:solidFill>
                <a:latin typeface="Trebuchet MS"/>
                <a:cs typeface="Trebuchet MS"/>
              </a:rPr>
              <a:t>l’appel</a:t>
            </a:r>
            <a:r>
              <a:rPr sz="2600" spc="-14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2600" spc="-20" dirty="0">
                <a:solidFill>
                  <a:srgbClr val="0CBFDE"/>
                </a:solidFill>
                <a:latin typeface="Trebuchet MS"/>
                <a:cs typeface="Trebuchet MS"/>
              </a:rPr>
              <a:t>d’offres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1879" y="6442990"/>
            <a:ext cx="25850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5445">
              <a:lnSpc>
                <a:spcPct val="115399"/>
              </a:lnSpc>
              <a:spcBef>
                <a:spcPts val="100"/>
              </a:spcBef>
            </a:pPr>
            <a:r>
              <a:rPr sz="2600" spc="65" dirty="0">
                <a:solidFill>
                  <a:srgbClr val="0CBFDE"/>
                </a:solidFill>
                <a:latin typeface="Trebuchet MS"/>
                <a:cs typeface="Trebuchet MS"/>
              </a:rPr>
              <a:t>Décision</a:t>
            </a:r>
            <a:r>
              <a:rPr sz="2600" spc="-10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2600" spc="105" dirty="0">
                <a:solidFill>
                  <a:srgbClr val="0CBFDE"/>
                </a:solidFill>
                <a:latin typeface="Trebuchet MS"/>
                <a:cs typeface="Trebuchet MS"/>
              </a:rPr>
              <a:t>de </a:t>
            </a:r>
            <a:r>
              <a:rPr sz="2600" spc="60" dirty="0">
                <a:solidFill>
                  <a:srgbClr val="0CBFDE"/>
                </a:solidFill>
                <a:latin typeface="Trebuchet MS"/>
                <a:cs typeface="Trebuchet MS"/>
              </a:rPr>
              <a:t>répondre</a:t>
            </a:r>
            <a:r>
              <a:rPr sz="2600" spc="-10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2600" spc="120" dirty="0">
                <a:solidFill>
                  <a:srgbClr val="0CBFDE"/>
                </a:solidFill>
                <a:latin typeface="Trebuchet MS"/>
                <a:cs typeface="Trebuchet MS"/>
              </a:rPr>
              <a:t>ou</a:t>
            </a:r>
            <a:r>
              <a:rPr sz="2600" spc="-10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2600" spc="75" dirty="0">
                <a:solidFill>
                  <a:srgbClr val="0CBFDE"/>
                </a:solidFill>
                <a:latin typeface="Trebuchet MS"/>
                <a:cs typeface="Trebuchet MS"/>
              </a:rPr>
              <a:t>non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316509" y="4702693"/>
            <a:ext cx="1516380" cy="1516380"/>
          </a:xfrm>
          <a:custGeom>
            <a:avLst/>
            <a:gdLst/>
            <a:ahLst/>
            <a:cxnLst/>
            <a:rect l="l" t="t" r="r" b="b"/>
            <a:pathLst>
              <a:path w="1516380" h="1516379">
                <a:moveTo>
                  <a:pt x="758085" y="1516171"/>
                </a:moveTo>
                <a:lnTo>
                  <a:pt x="0" y="758085"/>
                </a:lnTo>
                <a:lnTo>
                  <a:pt x="758085" y="0"/>
                </a:lnTo>
                <a:lnTo>
                  <a:pt x="1516170" y="758085"/>
                </a:lnTo>
                <a:lnTo>
                  <a:pt x="758085" y="1516171"/>
                </a:lnTo>
                <a:close/>
              </a:path>
            </a:pathLst>
          </a:custGeom>
          <a:solidFill>
            <a:srgbClr val="D62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857486" y="6442990"/>
            <a:ext cx="21551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2600" spc="60" dirty="0">
                <a:solidFill>
                  <a:srgbClr val="D62323"/>
                </a:solidFill>
                <a:latin typeface="Trebuchet MS"/>
                <a:cs typeface="Trebuchet MS"/>
              </a:rPr>
              <a:t>Date</a:t>
            </a:r>
            <a:r>
              <a:rPr sz="2600" spc="-114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D62323"/>
                </a:solidFill>
                <a:latin typeface="Trebuchet MS"/>
                <a:cs typeface="Trebuchet MS"/>
              </a:rPr>
              <a:t>limite</a:t>
            </a:r>
            <a:r>
              <a:rPr sz="2600" spc="-110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2600" spc="105" dirty="0">
                <a:solidFill>
                  <a:srgbClr val="D62323"/>
                </a:solidFill>
                <a:latin typeface="Trebuchet MS"/>
                <a:cs typeface="Trebuchet MS"/>
              </a:rPr>
              <a:t>de </a:t>
            </a:r>
            <a:r>
              <a:rPr sz="2600" dirty="0">
                <a:solidFill>
                  <a:srgbClr val="D62323"/>
                </a:solidFill>
                <a:latin typeface="Trebuchet MS"/>
                <a:cs typeface="Trebuchet MS"/>
              </a:rPr>
              <a:t>réception</a:t>
            </a:r>
            <a:r>
              <a:rPr sz="2600" spc="114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2600" spc="130" dirty="0">
                <a:solidFill>
                  <a:srgbClr val="D62323"/>
                </a:solidFill>
                <a:latin typeface="Trebuchet MS"/>
                <a:cs typeface="Trebuchet MS"/>
              </a:rPr>
              <a:t>des </a:t>
            </a:r>
            <a:r>
              <a:rPr sz="2600" spc="-10" dirty="0">
                <a:solidFill>
                  <a:srgbClr val="D62323"/>
                </a:solidFill>
                <a:latin typeface="Trebuchet MS"/>
                <a:cs typeface="Trebuchet MS"/>
              </a:rPr>
              <a:t>offres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906247" y="5206513"/>
            <a:ext cx="100647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75">
              <a:lnSpc>
                <a:spcPct val="114599"/>
              </a:lnSpc>
              <a:spcBef>
                <a:spcPts val="100"/>
              </a:spcBef>
            </a:pPr>
            <a:r>
              <a:rPr sz="1800" b="1" spc="40" dirty="0">
                <a:latin typeface="Trebuchet MS"/>
                <a:cs typeface="Trebuchet MS"/>
              </a:rPr>
              <a:t>Analyse </a:t>
            </a:r>
            <a:r>
              <a:rPr sz="1800" b="1" spc="-10" dirty="0">
                <a:latin typeface="Trebuchet MS"/>
                <a:cs typeface="Trebuchet MS"/>
              </a:rPr>
              <a:t>détaillée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42332" y="5206513"/>
            <a:ext cx="142430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marR="5080" indent="-201930">
              <a:lnSpc>
                <a:spcPct val="114599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Rédaction</a:t>
            </a:r>
            <a:r>
              <a:rPr sz="1800" b="1" spc="24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et </a:t>
            </a:r>
            <a:r>
              <a:rPr sz="1800" b="1" spc="-10" dirty="0">
                <a:latin typeface="Trebuchet MS"/>
                <a:cs typeface="Trebuchet MS"/>
              </a:rPr>
              <a:t>chiffrage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13145" y="5206513"/>
            <a:ext cx="138684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430" marR="5080" indent="-380365">
              <a:lnSpc>
                <a:spcPct val="114599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Relecture</a:t>
            </a:r>
            <a:r>
              <a:rPr sz="1800" b="1" spc="12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et </a:t>
            </a:r>
            <a:r>
              <a:rPr sz="1800" b="1" spc="40" dirty="0">
                <a:latin typeface="Trebuchet MS"/>
                <a:cs typeface="Trebuchet MS"/>
              </a:rPr>
              <a:t>dépôt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Flèche : chevron 24">
            <a:extLst>
              <a:ext uri="{FF2B5EF4-FFF2-40B4-BE49-F238E27FC236}">
                <a16:creationId xmlns:a16="http://schemas.microsoft.com/office/drawing/2014/main" id="{05CB0430-5653-463C-BE41-46B26BC9F6ED}"/>
              </a:ext>
            </a:extLst>
          </p:cNvPr>
          <p:cNvSpPr/>
          <p:nvPr/>
        </p:nvSpPr>
        <p:spPr>
          <a:xfrm>
            <a:off x="9833039" y="4717635"/>
            <a:ext cx="3180308" cy="1462888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B25C3A80-9280-4BE0-AFDA-7AF5AC024EE3}"/>
              </a:ext>
            </a:extLst>
          </p:cNvPr>
          <p:cNvSpPr/>
          <p:nvPr/>
        </p:nvSpPr>
        <p:spPr>
          <a:xfrm>
            <a:off x="6911939" y="4692595"/>
            <a:ext cx="3180308" cy="1462888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1A36F04A-E01F-445B-A43F-765179FC37C2}"/>
              </a:ext>
            </a:extLst>
          </p:cNvPr>
          <p:cNvSpPr/>
          <p:nvPr/>
        </p:nvSpPr>
        <p:spPr>
          <a:xfrm>
            <a:off x="2097235" y="4838832"/>
            <a:ext cx="3180308" cy="1462888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1F60DAAF-7115-4F48-8BF3-8ACB848E6A7A}"/>
              </a:ext>
            </a:extLst>
          </p:cNvPr>
          <p:cNvSpPr/>
          <p:nvPr/>
        </p:nvSpPr>
        <p:spPr>
          <a:xfrm>
            <a:off x="12816411" y="4717635"/>
            <a:ext cx="3180308" cy="1462888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042" y="378383"/>
            <a:ext cx="6472555" cy="4108450"/>
            <a:chOff x="262042" y="378383"/>
            <a:chExt cx="6472555" cy="4108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042" y="1619249"/>
              <a:ext cx="2867025" cy="2867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65028" y="2433390"/>
            <a:ext cx="11304270" cy="27489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234315" algn="ctr">
              <a:lnSpc>
                <a:spcPct val="100000"/>
              </a:lnSpc>
              <a:spcBef>
                <a:spcPts val="745"/>
              </a:spcBef>
            </a:pPr>
            <a:r>
              <a:rPr sz="3400" b="1" spc="-320" dirty="0">
                <a:latin typeface="Trebuchet MS"/>
                <a:cs typeface="Trebuchet MS"/>
              </a:rPr>
              <a:t>1</a:t>
            </a:r>
            <a:r>
              <a:rPr sz="3400" b="1" spc="-210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référent</a:t>
            </a:r>
            <a:r>
              <a:rPr sz="3400" b="1" spc="-195" dirty="0">
                <a:latin typeface="Trebuchet MS"/>
                <a:cs typeface="Trebuchet MS"/>
              </a:rPr>
              <a:t> </a:t>
            </a:r>
            <a:r>
              <a:rPr sz="3400" b="1" spc="60" dirty="0">
                <a:latin typeface="Trebuchet MS"/>
                <a:cs typeface="Trebuchet MS"/>
              </a:rPr>
              <a:t>candidature</a:t>
            </a:r>
            <a:r>
              <a:rPr sz="3400" b="1" spc="-195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et</a:t>
            </a:r>
            <a:r>
              <a:rPr sz="3400" b="1" spc="-200" dirty="0">
                <a:latin typeface="Trebuchet MS"/>
                <a:cs typeface="Trebuchet MS"/>
              </a:rPr>
              <a:t> </a:t>
            </a:r>
            <a:r>
              <a:rPr sz="3400" b="1" spc="105" dirty="0">
                <a:latin typeface="Trebuchet MS"/>
                <a:cs typeface="Trebuchet MS"/>
              </a:rPr>
              <a:t>dépôt</a:t>
            </a:r>
            <a:r>
              <a:rPr sz="3400" b="1" spc="-195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du</a:t>
            </a:r>
            <a:r>
              <a:rPr sz="3400" b="1" spc="-195" dirty="0">
                <a:latin typeface="Trebuchet MS"/>
                <a:cs typeface="Trebuchet MS"/>
              </a:rPr>
              <a:t> </a:t>
            </a:r>
            <a:r>
              <a:rPr sz="3400" b="1" spc="-25" dirty="0">
                <a:latin typeface="Trebuchet MS"/>
                <a:cs typeface="Trebuchet MS"/>
              </a:rPr>
              <a:t>pli</a:t>
            </a:r>
            <a:endParaRPr sz="3400">
              <a:latin typeface="Trebuchet MS"/>
              <a:cs typeface="Trebuchet MS"/>
            </a:endParaRPr>
          </a:p>
          <a:p>
            <a:pPr marR="123825" algn="ctr">
              <a:lnSpc>
                <a:spcPct val="100000"/>
              </a:lnSpc>
              <a:spcBef>
                <a:spcPts val="645"/>
              </a:spcBef>
            </a:pPr>
            <a:r>
              <a:rPr sz="3400" spc="-85" dirty="0">
                <a:latin typeface="Trebuchet MS"/>
                <a:cs typeface="Trebuchet MS"/>
              </a:rPr>
              <a:t>(partie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administrative)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400" b="1" spc="-320" dirty="0">
                <a:latin typeface="Trebuchet MS"/>
                <a:cs typeface="Trebuchet MS"/>
              </a:rPr>
              <a:t>1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65" dirty="0">
                <a:latin typeface="Trebuchet MS"/>
                <a:cs typeface="Trebuchet MS"/>
              </a:rPr>
              <a:t>équipe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80" dirty="0">
                <a:latin typeface="Trebuchet MS"/>
                <a:cs typeface="Trebuchet MS"/>
              </a:rPr>
              <a:t>dédiée</a:t>
            </a:r>
            <a:r>
              <a:rPr sz="3400" b="1" spc="-170" dirty="0">
                <a:latin typeface="Trebuchet MS"/>
                <a:cs typeface="Trebuchet MS"/>
              </a:rPr>
              <a:t> </a:t>
            </a:r>
            <a:r>
              <a:rPr sz="3400" b="1" spc="55" dirty="0">
                <a:latin typeface="Trebuchet MS"/>
                <a:cs typeface="Trebuchet MS"/>
              </a:rPr>
              <a:t>pour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120" dirty="0">
                <a:latin typeface="Trebuchet MS"/>
                <a:cs typeface="Trebuchet MS"/>
              </a:rPr>
              <a:t>les</a:t>
            </a:r>
            <a:r>
              <a:rPr sz="3400" b="1" spc="-170" dirty="0">
                <a:latin typeface="Trebuchet MS"/>
                <a:cs typeface="Trebuchet MS"/>
              </a:rPr>
              <a:t> </a:t>
            </a:r>
            <a:r>
              <a:rPr sz="3400" b="1" dirty="0">
                <a:latin typeface="Trebuchet MS"/>
                <a:cs typeface="Trebuchet MS"/>
              </a:rPr>
              <a:t>différents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85" dirty="0">
                <a:latin typeface="Trebuchet MS"/>
                <a:cs typeface="Trebuchet MS"/>
              </a:rPr>
              <a:t>éléments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145" dirty="0">
                <a:latin typeface="Trebuchet MS"/>
                <a:cs typeface="Trebuchet MS"/>
              </a:rPr>
              <a:t>de</a:t>
            </a:r>
            <a:r>
              <a:rPr sz="3400" b="1" spc="-170" dirty="0">
                <a:latin typeface="Trebuchet MS"/>
                <a:cs typeface="Trebuchet MS"/>
              </a:rPr>
              <a:t> </a:t>
            </a:r>
            <a:r>
              <a:rPr sz="3400" b="1" spc="-10" dirty="0">
                <a:latin typeface="Trebuchet MS"/>
                <a:cs typeface="Trebuchet MS"/>
              </a:rPr>
              <a:t>l’offre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3509" y="5684510"/>
            <a:ext cx="5351780" cy="18256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3400" b="1" spc="-320" dirty="0">
                <a:latin typeface="Trebuchet MS"/>
                <a:cs typeface="Trebuchet MS"/>
              </a:rPr>
              <a:t>1</a:t>
            </a:r>
            <a:r>
              <a:rPr sz="3400" b="1" spc="-190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référent</a:t>
            </a:r>
            <a:r>
              <a:rPr sz="3400" b="1" spc="-190" dirty="0">
                <a:latin typeface="Trebuchet MS"/>
                <a:cs typeface="Trebuchet MS"/>
              </a:rPr>
              <a:t> </a:t>
            </a:r>
            <a:r>
              <a:rPr sz="3400" b="1" spc="35" dirty="0">
                <a:latin typeface="Trebuchet MS"/>
                <a:cs typeface="Trebuchet MS"/>
              </a:rPr>
              <a:t>technique</a:t>
            </a:r>
            <a:endParaRPr sz="3400">
              <a:latin typeface="Trebuchet MS"/>
              <a:cs typeface="Trebuchet MS"/>
            </a:endParaRPr>
          </a:p>
          <a:p>
            <a:pPr marL="12700" marR="5080" algn="ctr">
              <a:lnSpc>
                <a:spcPct val="115799"/>
              </a:lnSpc>
            </a:pPr>
            <a:r>
              <a:rPr sz="3400" spc="95" dirty="0">
                <a:latin typeface="Trebuchet MS"/>
                <a:cs typeface="Trebuchet MS"/>
              </a:rPr>
              <a:t>Pour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une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20" dirty="0">
                <a:latin typeface="Trebuchet MS"/>
                <a:cs typeface="Trebuchet MS"/>
              </a:rPr>
              <a:t>réponse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60" dirty="0">
                <a:latin typeface="Trebuchet MS"/>
                <a:cs typeface="Trebuchet MS"/>
              </a:rPr>
              <a:t>adaptée aux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besoins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exprimés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0506" y="5684510"/>
            <a:ext cx="7316470" cy="18256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3400" b="1" spc="-320" dirty="0">
                <a:latin typeface="Trebuchet MS"/>
                <a:cs typeface="Trebuchet MS"/>
              </a:rPr>
              <a:t>1</a:t>
            </a:r>
            <a:r>
              <a:rPr sz="3400" b="1" spc="-190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référent</a:t>
            </a:r>
            <a:r>
              <a:rPr sz="3400" b="1" spc="-190" dirty="0">
                <a:latin typeface="Trebuchet MS"/>
                <a:cs typeface="Trebuchet MS"/>
              </a:rPr>
              <a:t> </a:t>
            </a:r>
            <a:r>
              <a:rPr sz="3400" b="1" spc="80" dirty="0">
                <a:latin typeface="Trebuchet MS"/>
                <a:cs typeface="Trebuchet MS"/>
              </a:rPr>
              <a:t>économique</a:t>
            </a:r>
            <a:endParaRPr sz="3400">
              <a:latin typeface="Trebuchet MS"/>
              <a:cs typeface="Trebuchet MS"/>
            </a:endParaRPr>
          </a:p>
          <a:p>
            <a:pPr marL="12700" marR="5080" algn="ctr">
              <a:lnSpc>
                <a:spcPct val="115799"/>
              </a:lnSpc>
            </a:pPr>
            <a:r>
              <a:rPr sz="3400" spc="95" dirty="0">
                <a:latin typeface="Trebuchet MS"/>
                <a:cs typeface="Trebuchet MS"/>
              </a:rPr>
              <a:t>Pour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une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offre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viable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financièrement </a:t>
            </a:r>
            <a:r>
              <a:rPr sz="3400" dirty="0">
                <a:latin typeface="Trebuchet MS"/>
                <a:cs typeface="Trebuchet MS"/>
              </a:rPr>
              <a:t>et</a:t>
            </a:r>
            <a:r>
              <a:rPr sz="3400" spc="-254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compétitive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1401" y="7626974"/>
            <a:ext cx="5668010" cy="12255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745"/>
              </a:spcBef>
            </a:pPr>
            <a:r>
              <a:rPr sz="3400" b="1" spc="-320" dirty="0">
                <a:latin typeface="Trebuchet MS"/>
                <a:cs typeface="Trebuchet MS"/>
              </a:rPr>
              <a:t>1</a:t>
            </a:r>
            <a:r>
              <a:rPr sz="3400" b="1" spc="-190" dirty="0">
                <a:latin typeface="Trebuchet MS"/>
                <a:cs typeface="Trebuchet MS"/>
              </a:rPr>
              <a:t> </a:t>
            </a:r>
            <a:r>
              <a:rPr sz="3400" b="1" spc="-20" dirty="0">
                <a:latin typeface="Trebuchet MS"/>
                <a:cs typeface="Trebuchet MS"/>
              </a:rPr>
              <a:t>référent</a:t>
            </a:r>
            <a:r>
              <a:rPr sz="3400" b="1" spc="-190" dirty="0">
                <a:latin typeface="Trebuchet MS"/>
                <a:cs typeface="Trebuchet MS"/>
              </a:rPr>
              <a:t> </a:t>
            </a:r>
            <a:r>
              <a:rPr sz="3400" b="1" spc="60" dirty="0">
                <a:latin typeface="Trebuchet MS"/>
                <a:cs typeface="Trebuchet MS"/>
              </a:rPr>
              <a:t>communication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400" spc="95" dirty="0">
                <a:latin typeface="Trebuchet MS"/>
                <a:cs typeface="Trebuchet MS"/>
              </a:rPr>
              <a:t>Pour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une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20" dirty="0">
                <a:latin typeface="Trebuchet MS"/>
                <a:cs typeface="Trebuchet MS"/>
              </a:rPr>
              <a:t>réponse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85" dirty="0">
                <a:latin typeface="Trebuchet MS"/>
                <a:cs typeface="Trebuchet MS"/>
              </a:rPr>
              <a:t>organisée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680460"/>
            <a:chOff x="5531862" y="3949876"/>
            <a:chExt cx="7223125" cy="368046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53250" cy="3335020"/>
            </a:xfrm>
            <a:custGeom>
              <a:avLst/>
              <a:gdLst/>
              <a:ahLst/>
              <a:cxnLst/>
              <a:rect l="l" t="t" r="r" b="b"/>
              <a:pathLst>
                <a:path w="6953250" h="3335020">
                  <a:moveTo>
                    <a:pt x="0" y="0"/>
                  </a:moveTo>
                  <a:lnTo>
                    <a:pt x="6953250" y="0"/>
                  </a:lnTo>
                  <a:lnTo>
                    <a:pt x="6953250" y="3334770"/>
                  </a:lnTo>
                  <a:lnTo>
                    <a:pt x="0" y="3334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53250" cy="2498090"/>
          </a:xfrm>
          <a:prstGeom prst="rect">
            <a:avLst/>
          </a:prstGeom>
        </p:spPr>
        <p:txBody>
          <a:bodyPr vert="horz" wrap="square" lIns="0" tIns="380365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2995"/>
              </a:spcBef>
            </a:pPr>
            <a:r>
              <a:rPr sz="2800" spc="-160" dirty="0">
                <a:latin typeface="Trebuchet MS"/>
                <a:cs typeface="Trebuchet MS"/>
              </a:rPr>
              <a:t>2.4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spc="45" dirty="0">
                <a:latin typeface="Trebuchet MS"/>
                <a:cs typeface="Trebuchet MS"/>
              </a:rPr>
              <a:t>Candidature</a:t>
            </a:r>
            <a:r>
              <a:rPr sz="2800" spc="-1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et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Offre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5964555" cy="1273810"/>
            <a:chOff x="5849179" y="5422805"/>
            <a:chExt cx="5964555" cy="1273810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5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691674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4375" y="2400479"/>
            <a:ext cx="16857980" cy="662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marR="678180" algn="ctr">
              <a:lnSpc>
                <a:spcPct val="115799"/>
              </a:lnSpc>
              <a:spcBef>
                <a:spcPts val="100"/>
              </a:spcBef>
            </a:pPr>
            <a:r>
              <a:rPr sz="3400" b="1" spc="105" dirty="0">
                <a:latin typeface="Trebuchet MS"/>
                <a:cs typeface="Trebuchet MS"/>
              </a:rPr>
              <a:t>La</a:t>
            </a:r>
            <a:r>
              <a:rPr sz="3400" b="1" spc="-175" dirty="0">
                <a:latin typeface="Trebuchet MS"/>
                <a:cs typeface="Trebuchet MS"/>
              </a:rPr>
              <a:t> </a:t>
            </a:r>
            <a:r>
              <a:rPr sz="3400" b="1" spc="60" dirty="0">
                <a:latin typeface="Trebuchet MS"/>
                <a:cs typeface="Trebuchet MS"/>
              </a:rPr>
              <a:t>candidature</a:t>
            </a:r>
            <a:r>
              <a:rPr sz="3400" b="1" spc="-12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décrit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votre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entreprise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et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185" dirty="0">
                <a:latin typeface="Trebuchet MS"/>
                <a:cs typeface="Trebuchet MS"/>
              </a:rPr>
              <a:t>son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45" dirty="0">
                <a:latin typeface="Trebuchet MS"/>
                <a:cs typeface="Trebuchet MS"/>
              </a:rPr>
              <a:t>éligibilité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(capacités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techniques, </a:t>
            </a:r>
            <a:r>
              <a:rPr sz="3400" spc="75" dirty="0">
                <a:latin typeface="Trebuchet MS"/>
                <a:cs typeface="Trebuchet MS"/>
              </a:rPr>
              <a:t>professionnelles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et</a:t>
            </a:r>
            <a:r>
              <a:rPr sz="3400" spc="-17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financières)</a:t>
            </a:r>
            <a:endParaRPr sz="3400">
              <a:latin typeface="Trebuchet MS"/>
              <a:cs typeface="Trebuchet MS"/>
            </a:endParaRPr>
          </a:p>
          <a:p>
            <a:pPr marL="12065" marR="5080" algn="ctr">
              <a:lnSpc>
                <a:spcPct val="115799"/>
              </a:lnSpc>
            </a:pPr>
            <a:r>
              <a:rPr sz="3400" dirty="0">
                <a:latin typeface="Trebuchet MS"/>
                <a:cs typeface="Trebuchet MS"/>
              </a:rPr>
              <a:t>L’acheteur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0" dirty="0">
                <a:latin typeface="Trebuchet MS"/>
                <a:cs typeface="Trebuchet MS"/>
              </a:rPr>
              <a:t>public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énumère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les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éléments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20" dirty="0">
                <a:latin typeface="Trebuchet MS"/>
                <a:cs typeface="Trebuchet MS"/>
              </a:rPr>
              <a:t>preuves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55" dirty="0">
                <a:latin typeface="Trebuchet MS"/>
                <a:cs typeface="Trebuchet MS"/>
              </a:rPr>
              <a:t>attendus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55" dirty="0">
                <a:latin typeface="Trebuchet MS"/>
                <a:cs typeface="Trebuchet MS"/>
              </a:rPr>
              <a:t>dans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le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14" dirty="0">
                <a:latin typeface="Trebuchet MS"/>
                <a:cs typeface="Trebuchet MS"/>
              </a:rPr>
              <a:t>Règlement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40" dirty="0">
                <a:latin typeface="Trebuchet MS"/>
                <a:cs typeface="Trebuchet MS"/>
              </a:rPr>
              <a:t>de </a:t>
            </a:r>
            <a:r>
              <a:rPr sz="3400" dirty="0">
                <a:latin typeface="Trebuchet MS"/>
                <a:cs typeface="Trebuchet MS"/>
              </a:rPr>
              <a:t>la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45" dirty="0">
                <a:latin typeface="Trebuchet MS"/>
                <a:cs typeface="Trebuchet MS"/>
              </a:rPr>
              <a:t>Consultation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(RC)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3400">
              <a:latin typeface="Trebuchet MS"/>
              <a:cs typeface="Trebuchet MS"/>
            </a:endParaRPr>
          </a:p>
          <a:p>
            <a:pPr marL="207010" marR="198755" algn="ctr">
              <a:lnSpc>
                <a:spcPct val="115799"/>
              </a:lnSpc>
            </a:pPr>
            <a:r>
              <a:rPr sz="3400" b="1" spc="-50" dirty="0">
                <a:latin typeface="Trebuchet MS"/>
                <a:cs typeface="Trebuchet MS"/>
              </a:rPr>
              <a:t>L’offre</a:t>
            </a:r>
            <a:r>
              <a:rPr sz="3400" b="1" spc="-85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concerne</a:t>
            </a:r>
            <a:r>
              <a:rPr sz="3400" spc="-8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la</a:t>
            </a:r>
            <a:r>
              <a:rPr sz="3400" spc="-8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proposition</a:t>
            </a:r>
            <a:r>
              <a:rPr sz="3400" spc="-85" dirty="0">
                <a:latin typeface="Trebuchet MS"/>
                <a:cs typeface="Trebuchet MS"/>
              </a:rPr>
              <a:t> </a:t>
            </a:r>
            <a:r>
              <a:rPr sz="3400" spc="55" dirty="0">
                <a:latin typeface="Trebuchet MS"/>
                <a:cs typeface="Trebuchet MS"/>
              </a:rPr>
              <a:t>spécifique</a:t>
            </a:r>
            <a:r>
              <a:rPr sz="3400" spc="-80" dirty="0">
                <a:latin typeface="Trebuchet MS"/>
                <a:cs typeface="Trebuchet MS"/>
              </a:rPr>
              <a:t> </a:t>
            </a:r>
            <a:r>
              <a:rPr sz="3400" spc="150" dirty="0">
                <a:latin typeface="Trebuchet MS"/>
                <a:cs typeface="Trebuchet MS"/>
              </a:rPr>
              <a:t>que</a:t>
            </a:r>
            <a:r>
              <a:rPr sz="3400" spc="-85" dirty="0">
                <a:latin typeface="Trebuchet MS"/>
                <a:cs typeface="Trebuchet MS"/>
              </a:rPr>
              <a:t> </a:t>
            </a:r>
            <a:r>
              <a:rPr sz="3400" spc="185" dirty="0">
                <a:latin typeface="Trebuchet MS"/>
                <a:cs typeface="Trebuchet MS"/>
              </a:rPr>
              <a:t>vous</a:t>
            </a:r>
            <a:r>
              <a:rPr sz="3400" spc="-85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faites</a:t>
            </a:r>
            <a:r>
              <a:rPr sz="3400" spc="-80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pour</a:t>
            </a:r>
            <a:r>
              <a:rPr sz="3400" spc="-8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exécuter</a:t>
            </a:r>
            <a:r>
              <a:rPr sz="3400" spc="-8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le</a:t>
            </a:r>
            <a:r>
              <a:rPr sz="3400" spc="-8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contrat </a:t>
            </a:r>
            <a:r>
              <a:rPr sz="3400" spc="155" dirty="0">
                <a:latin typeface="Trebuchet MS"/>
                <a:cs typeface="Trebuchet MS"/>
              </a:rPr>
              <a:t>dans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le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spc="160" dirty="0">
                <a:latin typeface="Trebuchet MS"/>
                <a:cs typeface="Trebuchet MS"/>
              </a:rPr>
              <a:t>cas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160" dirty="0">
                <a:latin typeface="Trebuchet MS"/>
                <a:cs typeface="Trebuchet MS"/>
              </a:rPr>
              <a:t>où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spc="145" dirty="0">
                <a:latin typeface="Trebuchet MS"/>
                <a:cs typeface="Trebuchet MS"/>
              </a:rPr>
              <a:t>ce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dernier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185" dirty="0">
                <a:latin typeface="Trebuchet MS"/>
                <a:cs typeface="Trebuchet MS"/>
              </a:rPr>
              <a:t>vous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serait</a:t>
            </a:r>
            <a:r>
              <a:rPr sz="3400" spc="-15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attribué.</a:t>
            </a:r>
            <a:endParaRPr sz="3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3400" spc="-20" dirty="0">
                <a:latin typeface="Trebuchet MS"/>
                <a:cs typeface="Trebuchet MS"/>
              </a:rPr>
              <a:t>C’est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une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95" dirty="0">
                <a:latin typeface="Trebuchet MS"/>
                <a:cs typeface="Trebuchet MS"/>
              </a:rPr>
              <a:t>combinaison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165" dirty="0">
                <a:latin typeface="Trebuchet MS"/>
                <a:cs typeface="Trebuchet MS"/>
              </a:rPr>
              <a:t>de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votre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40" dirty="0">
                <a:latin typeface="Trebuchet MS"/>
                <a:cs typeface="Trebuchet MS"/>
              </a:rPr>
              <a:t>prix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et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175" dirty="0">
                <a:latin typeface="Trebuchet MS"/>
                <a:cs typeface="Trebuchet MS"/>
              </a:rPr>
              <a:t>du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85" dirty="0">
                <a:latin typeface="Trebuchet MS"/>
                <a:cs typeface="Trebuchet MS"/>
              </a:rPr>
              <a:t>mémoire</a:t>
            </a:r>
            <a:r>
              <a:rPr sz="3400" spc="-16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technique.</a:t>
            </a:r>
            <a:endParaRPr sz="3400">
              <a:latin typeface="Trebuchet MS"/>
              <a:cs typeface="Trebuchet MS"/>
            </a:endParaRPr>
          </a:p>
          <a:p>
            <a:pPr marL="412750" marR="406400" algn="ctr">
              <a:lnSpc>
                <a:spcPct val="115799"/>
              </a:lnSpc>
            </a:pPr>
            <a:r>
              <a:rPr sz="3400" spc="-20" dirty="0">
                <a:latin typeface="Trebuchet MS"/>
                <a:cs typeface="Trebuchet MS"/>
              </a:rPr>
              <a:t>C’est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votre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proposition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formelle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et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120" dirty="0">
                <a:latin typeface="Trebuchet MS"/>
                <a:cs typeface="Trebuchet MS"/>
              </a:rPr>
              <a:t>engageante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pour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fournir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105" dirty="0">
                <a:latin typeface="Trebuchet MS"/>
                <a:cs typeface="Trebuchet MS"/>
              </a:rPr>
              <a:t>les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biens</a:t>
            </a:r>
            <a:r>
              <a:rPr sz="3400" spc="-95" dirty="0">
                <a:latin typeface="Trebuchet MS"/>
                <a:cs typeface="Trebuchet MS"/>
              </a:rPr>
              <a:t> </a:t>
            </a:r>
            <a:r>
              <a:rPr sz="3400" spc="160" dirty="0">
                <a:latin typeface="Trebuchet MS"/>
                <a:cs typeface="Trebuchet MS"/>
              </a:rPr>
              <a:t>ou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80" dirty="0">
                <a:latin typeface="Trebuchet MS"/>
                <a:cs typeface="Trebuchet MS"/>
              </a:rPr>
              <a:t>services </a:t>
            </a:r>
            <a:r>
              <a:rPr sz="3400" spc="45" dirty="0">
                <a:latin typeface="Trebuchet MS"/>
                <a:cs typeface="Trebuchet MS"/>
              </a:rPr>
              <a:t>spécifiés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499" y="2470774"/>
            <a:ext cx="6465011" cy="3090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031" y="2950787"/>
            <a:ext cx="15862896" cy="62362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228340"/>
            <a:chOff x="5531862" y="3949876"/>
            <a:chExt cx="7223125" cy="322834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48170" cy="2882900"/>
            </a:xfrm>
            <a:custGeom>
              <a:avLst/>
              <a:gdLst/>
              <a:ahLst/>
              <a:cxnLst/>
              <a:rect l="l" t="t" r="r" b="b"/>
              <a:pathLst>
                <a:path w="6948170" h="2882900">
                  <a:moveTo>
                    <a:pt x="6947918" y="2882766"/>
                  </a:moveTo>
                  <a:lnTo>
                    <a:pt x="0" y="2882766"/>
                  </a:lnTo>
                  <a:lnTo>
                    <a:pt x="0" y="0"/>
                  </a:lnTo>
                  <a:lnTo>
                    <a:pt x="6947918" y="0"/>
                  </a:lnTo>
                  <a:lnTo>
                    <a:pt x="6947918" y="2882766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48170" cy="204597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1111885">
              <a:lnSpc>
                <a:spcPct val="116100"/>
              </a:lnSpc>
              <a:spcBef>
                <a:spcPts val="2450"/>
              </a:spcBef>
            </a:pPr>
            <a:r>
              <a:rPr sz="2800" spc="-245" dirty="0">
                <a:latin typeface="Trebuchet MS"/>
                <a:cs typeface="Trebuchet MS"/>
              </a:rPr>
              <a:t>3.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155" dirty="0">
                <a:latin typeface="Trebuchet MS"/>
                <a:cs typeface="Trebuchet MS"/>
              </a:rPr>
              <a:t>Le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130" dirty="0">
                <a:latin typeface="Trebuchet MS"/>
                <a:cs typeface="Trebuchet MS"/>
              </a:rPr>
              <a:t>processus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de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la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commande </a:t>
            </a:r>
            <a:r>
              <a:rPr sz="2800" spc="70" dirty="0">
                <a:latin typeface="Trebuchet MS"/>
                <a:cs typeface="Trebuchet MS"/>
              </a:rPr>
              <a:t>publique</a:t>
            </a:r>
            <a:r>
              <a:rPr sz="2800" spc="-1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et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spc="175" dirty="0">
                <a:latin typeface="Trebuchet MS"/>
                <a:cs typeface="Trebuchet MS"/>
              </a:rPr>
              <a:t>ses</a:t>
            </a:r>
            <a:r>
              <a:rPr sz="2800" spc="-155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étapes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6166485" cy="1219835"/>
            <a:chOff x="5849179" y="5422805"/>
            <a:chExt cx="6166485" cy="1219835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63755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87123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570C1-333E-4209-93F9-92B6240D4844}"/>
              </a:ext>
            </a:extLst>
          </p:cNvPr>
          <p:cNvSpPr/>
          <p:nvPr/>
        </p:nvSpPr>
        <p:spPr>
          <a:xfrm>
            <a:off x="0" y="0"/>
            <a:ext cx="18288000" cy="179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6629399" y="2780114"/>
            <a:ext cx="1013079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4800" b="1" dirty="0">
                <a:latin typeface="Marianne" panose="02000000000000000000" pitchFamily="50" charset="0"/>
              </a:rPr>
              <a:t>Commissariat Général au Développement Durable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8" y="1888620"/>
            <a:ext cx="4495800" cy="345201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717698" y="1611060"/>
            <a:ext cx="16765519" cy="7064880"/>
          </a:xfrm>
          <a:custGeom>
            <a:avLst/>
            <a:gdLst/>
            <a:ahLst/>
            <a:cxnLst/>
            <a:rect l="l" t="t" r="r" b="b"/>
            <a:pathLst>
              <a:path w="17365978" h="5502380">
                <a:moveTo>
                  <a:pt x="0" y="0"/>
                </a:moveTo>
                <a:lnTo>
                  <a:pt x="17365978" y="0"/>
                </a:lnTo>
                <a:lnTo>
                  <a:pt x="17365978" y="5502380"/>
                </a:lnTo>
                <a:lnTo>
                  <a:pt x="0" y="5502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3" t="-74876" r="-1605" b="-33192"/>
            </a:stretch>
          </a:blipFill>
          <a:ln w="66675" cap="rnd">
            <a:gradFill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95" y="4749639"/>
            <a:ext cx="7239000" cy="3619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30062" y="2366303"/>
            <a:ext cx="14688185" cy="6659880"/>
            <a:chOff x="2730062" y="2366303"/>
            <a:chExt cx="14688185" cy="66598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0062" y="2366303"/>
              <a:ext cx="14687830" cy="66598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90308" y="8010090"/>
              <a:ext cx="584835" cy="584835"/>
            </a:xfrm>
            <a:custGeom>
              <a:avLst/>
              <a:gdLst/>
              <a:ahLst/>
              <a:cxnLst/>
              <a:rect l="l" t="t" r="r" b="b"/>
              <a:pathLst>
                <a:path w="584835" h="584834">
                  <a:moveTo>
                    <a:pt x="292245" y="584488"/>
                  </a:moveTo>
                  <a:lnTo>
                    <a:pt x="0" y="292244"/>
                  </a:lnTo>
                  <a:lnTo>
                    <a:pt x="292244" y="0"/>
                  </a:lnTo>
                  <a:lnTo>
                    <a:pt x="584488" y="292244"/>
                  </a:lnTo>
                  <a:lnTo>
                    <a:pt x="292245" y="584488"/>
                  </a:lnTo>
                  <a:close/>
                </a:path>
              </a:pathLst>
            </a:custGeom>
            <a:solidFill>
              <a:srgbClr val="0CB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85037" y="8031738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5">
                  <a:moveTo>
                    <a:pt x="290945" y="581890"/>
                  </a:moveTo>
                  <a:lnTo>
                    <a:pt x="0" y="290945"/>
                  </a:lnTo>
                  <a:lnTo>
                    <a:pt x="290945" y="0"/>
                  </a:lnTo>
                  <a:lnTo>
                    <a:pt x="581890" y="290945"/>
                  </a:lnTo>
                  <a:lnTo>
                    <a:pt x="290945" y="58189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7778" y="3810415"/>
            <a:ext cx="608511" cy="6129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9866" y="6412035"/>
            <a:ext cx="595907" cy="49466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337812" y="5177114"/>
            <a:ext cx="3543935" cy="962025"/>
          </a:xfrm>
          <a:custGeom>
            <a:avLst/>
            <a:gdLst/>
            <a:ahLst/>
            <a:cxnLst/>
            <a:rect l="l" t="t" r="r" b="b"/>
            <a:pathLst>
              <a:path w="3543935" h="962025">
                <a:moveTo>
                  <a:pt x="3063779" y="961940"/>
                </a:moveTo>
                <a:lnTo>
                  <a:pt x="480961" y="961940"/>
                </a:lnTo>
                <a:lnTo>
                  <a:pt x="431793" y="959457"/>
                </a:lnTo>
                <a:lnTo>
                  <a:pt x="384038" y="952169"/>
                </a:lnTo>
                <a:lnTo>
                  <a:pt x="337944" y="940317"/>
                </a:lnTo>
                <a:lnTo>
                  <a:pt x="293755" y="924144"/>
                </a:lnTo>
                <a:lnTo>
                  <a:pt x="251711" y="903890"/>
                </a:lnTo>
                <a:lnTo>
                  <a:pt x="212055" y="879798"/>
                </a:lnTo>
                <a:lnTo>
                  <a:pt x="175028" y="852110"/>
                </a:lnTo>
                <a:lnTo>
                  <a:pt x="140872" y="821067"/>
                </a:lnTo>
                <a:lnTo>
                  <a:pt x="109830" y="786912"/>
                </a:lnTo>
                <a:lnTo>
                  <a:pt x="82142" y="749885"/>
                </a:lnTo>
                <a:lnTo>
                  <a:pt x="58050" y="710229"/>
                </a:lnTo>
                <a:lnTo>
                  <a:pt x="37797" y="668185"/>
                </a:lnTo>
                <a:lnTo>
                  <a:pt x="21623" y="623996"/>
                </a:lnTo>
                <a:lnTo>
                  <a:pt x="9771" y="577902"/>
                </a:lnTo>
                <a:lnTo>
                  <a:pt x="2483" y="530146"/>
                </a:lnTo>
                <a:lnTo>
                  <a:pt x="0" y="480970"/>
                </a:lnTo>
                <a:lnTo>
                  <a:pt x="2483" y="431794"/>
                </a:lnTo>
                <a:lnTo>
                  <a:pt x="9771" y="384038"/>
                </a:lnTo>
                <a:lnTo>
                  <a:pt x="21623" y="337944"/>
                </a:lnTo>
                <a:lnTo>
                  <a:pt x="37797" y="293755"/>
                </a:lnTo>
                <a:lnTo>
                  <a:pt x="58050" y="251711"/>
                </a:lnTo>
                <a:lnTo>
                  <a:pt x="82142" y="212055"/>
                </a:lnTo>
                <a:lnTo>
                  <a:pt x="109830" y="175028"/>
                </a:lnTo>
                <a:lnTo>
                  <a:pt x="140872" y="140873"/>
                </a:lnTo>
                <a:lnTo>
                  <a:pt x="175028" y="109830"/>
                </a:lnTo>
                <a:lnTo>
                  <a:pt x="212055" y="82142"/>
                </a:lnTo>
                <a:lnTo>
                  <a:pt x="251711" y="58050"/>
                </a:lnTo>
                <a:lnTo>
                  <a:pt x="293755" y="37797"/>
                </a:lnTo>
                <a:lnTo>
                  <a:pt x="337944" y="21623"/>
                </a:lnTo>
                <a:lnTo>
                  <a:pt x="384038" y="9771"/>
                </a:lnTo>
                <a:lnTo>
                  <a:pt x="431793" y="2483"/>
                </a:lnTo>
                <a:lnTo>
                  <a:pt x="480970" y="0"/>
                </a:lnTo>
                <a:lnTo>
                  <a:pt x="3063770" y="0"/>
                </a:lnTo>
                <a:lnTo>
                  <a:pt x="3112946" y="2483"/>
                </a:lnTo>
                <a:lnTo>
                  <a:pt x="3160702" y="9771"/>
                </a:lnTo>
                <a:lnTo>
                  <a:pt x="3206795" y="21623"/>
                </a:lnTo>
                <a:lnTo>
                  <a:pt x="3250985" y="37797"/>
                </a:lnTo>
                <a:lnTo>
                  <a:pt x="3293029" y="58050"/>
                </a:lnTo>
                <a:lnTo>
                  <a:pt x="3332685" y="82142"/>
                </a:lnTo>
                <a:lnTo>
                  <a:pt x="3369711" y="109830"/>
                </a:lnTo>
                <a:lnTo>
                  <a:pt x="3403867" y="140873"/>
                </a:lnTo>
                <a:lnTo>
                  <a:pt x="3434910" y="175028"/>
                </a:lnTo>
                <a:lnTo>
                  <a:pt x="3462598" y="212055"/>
                </a:lnTo>
                <a:lnTo>
                  <a:pt x="3486689" y="251711"/>
                </a:lnTo>
                <a:lnTo>
                  <a:pt x="3506943" y="293755"/>
                </a:lnTo>
                <a:lnTo>
                  <a:pt x="3523117" y="337944"/>
                </a:lnTo>
                <a:lnTo>
                  <a:pt x="3534968" y="384038"/>
                </a:lnTo>
                <a:lnTo>
                  <a:pt x="3542257" y="431794"/>
                </a:lnTo>
                <a:lnTo>
                  <a:pt x="3543398" y="454402"/>
                </a:lnTo>
                <a:lnTo>
                  <a:pt x="3543398" y="507538"/>
                </a:lnTo>
                <a:lnTo>
                  <a:pt x="3534968" y="577902"/>
                </a:lnTo>
                <a:lnTo>
                  <a:pt x="3523117" y="623996"/>
                </a:lnTo>
                <a:lnTo>
                  <a:pt x="3506943" y="668185"/>
                </a:lnTo>
                <a:lnTo>
                  <a:pt x="3486689" y="710229"/>
                </a:lnTo>
                <a:lnTo>
                  <a:pt x="3462598" y="749885"/>
                </a:lnTo>
                <a:lnTo>
                  <a:pt x="3434910" y="786912"/>
                </a:lnTo>
                <a:lnTo>
                  <a:pt x="3403867" y="821067"/>
                </a:lnTo>
                <a:lnTo>
                  <a:pt x="3369711" y="852110"/>
                </a:lnTo>
                <a:lnTo>
                  <a:pt x="3332685" y="879798"/>
                </a:lnTo>
                <a:lnTo>
                  <a:pt x="3293029" y="903890"/>
                </a:lnTo>
                <a:lnTo>
                  <a:pt x="3250985" y="924144"/>
                </a:lnTo>
                <a:lnTo>
                  <a:pt x="3206795" y="940317"/>
                </a:lnTo>
                <a:lnTo>
                  <a:pt x="3160702" y="952169"/>
                </a:lnTo>
                <a:lnTo>
                  <a:pt x="3112946" y="959457"/>
                </a:lnTo>
                <a:lnTo>
                  <a:pt x="3063779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016" y="2998825"/>
            <a:ext cx="28390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5" dirty="0">
                <a:latin typeface="Trebuchet MS"/>
                <a:cs typeface="Trebuchet MS"/>
              </a:rPr>
              <a:t>Acheteur</a:t>
            </a:r>
            <a:r>
              <a:rPr sz="3000" spc="-114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public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105" y="7126720"/>
            <a:ext cx="1794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" dirty="0">
                <a:latin typeface="Trebuchet MS"/>
                <a:cs typeface="Trebuchet MS"/>
              </a:rPr>
              <a:t>Candidats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4837" y="5143500"/>
            <a:ext cx="1860550" cy="962025"/>
          </a:xfrm>
          <a:custGeom>
            <a:avLst/>
            <a:gdLst/>
            <a:ahLst/>
            <a:cxnLst/>
            <a:rect l="l" t="t" r="r" b="b"/>
            <a:pathLst>
              <a:path w="1860550" h="962025">
                <a:moveTo>
                  <a:pt x="1379035" y="961940"/>
                </a:moveTo>
                <a:lnTo>
                  <a:pt x="480927" y="961940"/>
                </a:lnTo>
                <a:lnTo>
                  <a:pt x="431754" y="959457"/>
                </a:lnTo>
                <a:lnTo>
                  <a:pt x="383998" y="952169"/>
                </a:lnTo>
                <a:lnTo>
                  <a:pt x="337904" y="940317"/>
                </a:lnTo>
                <a:lnTo>
                  <a:pt x="293715" y="924143"/>
                </a:lnTo>
                <a:lnTo>
                  <a:pt x="251671" y="903890"/>
                </a:lnTo>
                <a:lnTo>
                  <a:pt x="212015" y="879798"/>
                </a:lnTo>
                <a:lnTo>
                  <a:pt x="174988" y="852110"/>
                </a:lnTo>
                <a:lnTo>
                  <a:pt x="140833" y="821067"/>
                </a:lnTo>
                <a:lnTo>
                  <a:pt x="109790" y="786912"/>
                </a:lnTo>
                <a:lnTo>
                  <a:pt x="82102" y="749885"/>
                </a:lnTo>
                <a:lnTo>
                  <a:pt x="58010" y="710229"/>
                </a:lnTo>
                <a:lnTo>
                  <a:pt x="37757" y="668185"/>
                </a:lnTo>
                <a:lnTo>
                  <a:pt x="21583" y="623996"/>
                </a:lnTo>
                <a:lnTo>
                  <a:pt x="9731" y="577902"/>
                </a:lnTo>
                <a:lnTo>
                  <a:pt x="2443" y="530146"/>
                </a:lnTo>
                <a:lnTo>
                  <a:pt x="0" y="481755"/>
                </a:lnTo>
                <a:lnTo>
                  <a:pt x="0" y="480184"/>
                </a:lnTo>
                <a:lnTo>
                  <a:pt x="2443" y="431793"/>
                </a:lnTo>
                <a:lnTo>
                  <a:pt x="9731" y="384038"/>
                </a:lnTo>
                <a:lnTo>
                  <a:pt x="21583" y="337944"/>
                </a:lnTo>
                <a:lnTo>
                  <a:pt x="37757" y="293755"/>
                </a:lnTo>
                <a:lnTo>
                  <a:pt x="58010" y="251711"/>
                </a:lnTo>
                <a:lnTo>
                  <a:pt x="82102" y="212055"/>
                </a:lnTo>
                <a:lnTo>
                  <a:pt x="109790" y="175028"/>
                </a:lnTo>
                <a:lnTo>
                  <a:pt x="140833" y="140872"/>
                </a:lnTo>
                <a:lnTo>
                  <a:pt x="174988" y="109830"/>
                </a:lnTo>
                <a:lnTo>
                  <a:pt x="212015" y="82142"/>
                </a:lnTo>
                <a:lnTo>
                  <a:pt x="251671" y="58050"/>
                </a:lnTo>
                <a:lnTo>
                  <a:pt x="293715" y="37797"/>
                </a:lnTo>
                <a:lnTo>
                  <a:pt x="337904" y="21623"/>
                </a:lnTo>
                <a:lnTo>
                  <a:pt x="383998" y="9771"/>
                </a:lnTo>
                <a:lnTo>
                  <a:pt x="431754" y="2483"/>
                </a:lnTo>
                <a:lnTo>
                  <a:pt x="480930" y="0"/>
                </a:lnTo>
                <a:lnTo>
                  <a:pt x="1379032" y="0"/>
                </a:lnTo>
                <a:lnTo>
                  <a:pt x="1428209" y="2483"/>
                </a:lnTo>
                <a:lnTo>
                  <a:pt x="1475964" y="9771"/>
                </a:lnTo>
                <a:lnTo>
                  <a:pt x="1522058" y="21623"/>
                </a:lnTo>
                <a:lnTo>
                  <a:pt x="1566247" y="37797"/>
                </a:lnTo>
                <a:lnTo>
                  <a:pt x="1608291" y="58050"/>
                </a:lnTo>
                <a:lnTo>
                  <a:pt x="1647947" y="82142"/>
                </a:lnTo>
                <a:lnTo>
                  <a:pt x="1684974" y="109830"/>
                </a:lnTo>
                <a:lnTo>
                  <a:pt x="1719129" y="140872"/>
                </a:lnTo>
                <a:lnTo>
                  <a:pt x="1750172" y="175028"/>
                </a:lnTo>
                <a:lnTo>
                  <a:pt x="1777860" y="212055"/>
                </a:lnTo>
                <a:lnTo>
                  <a:pt x="1801951" y="251711"/>
                </a:lnTo>
                <a:lnTo>
                  <a:pt x="1822205" y="293755"/>
                </a:lnTo>
                <a:lnTo>
                  <a:pt x="1838379" y="337944"/>
                </a:lnTo>
                <a:lnTo>
                  <a:pt x="1850230" y="384038"/>
                </a:lnTo>
                <a:lnTo>
                  <a:pt x="1857519" y="431793"/>
                </a:lnTo>
                <a:lnTo>
                  <a:pt x="1859962" y="480184"/>
                </a:lnTo>
                <a:lnTo>
                  <a:pt x="1859962" y="481755"/>
                </a:lnTo>
                <a:lnTo>
                  <a:pt x="1857519" y="530146"/>
                </a:lnTo>
                <a:lnTo>
                  <a:pt x="1850230" y="577902"/>
                </a:lnTo>
                <a:lnTo>
                  <a:pt x="1838379" y="623996"/>
                </a:lnTo>
                <a:lnTo>
                  <a:pt x="1822205" y="668185"/>
                </a:lnTo>
                <a:lnTo>
                  <a:pt x="1801951" y="710229"/>
                </a:lnTo>
                <a:lnTo>
                  <a:pt x="1777860" y="749885"/>
                </a:lnTo>
                <a:lnTo>
                  <a:pt x="1750172" y="786912"/>
                </a:lnTo>
                <a:lnTo>
                  <a:pt x="1719129" y="821067"/>
                </a:lnTo>
                <a:lnTo>
                  <a:pt x="1684974" y="852110"/>
                </a:lnTo>
                <a:lnTo>
                  <a:pt x="1647947" y="879798"/>
                </a:lnTo>
                <a:lnTo>
                  <a:pt x="1608291" y="903890"/>
                </a:lnTo>
                <a:lnTo>
                  <a:pt x="1566247" y="924143"/>
                </a:lnTo>
                <a:lnTo>
                  <a:pt x="1522058" y="940317"/>
                </a:lnTo>
                <a:lnTo>
                  <a:pt x="1475964" y="952169"/>
                </a:lnTo>
                <a:lnTo>
                  <a:pt x="1428209" y="959457"/>
                </a:lnTo>
                <a:lnTo>
                  <a:pt x="1379035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5495" y="5252977"/>
            <a:ext cx="1866264" cy="962025"/>
          </a:xfrm>
          <a:custGeom>
            <a:avLst/>
            <a:gdLst/>
            <a:ahLst/>
            <a:cxnLst/>
            <a:rect l="l" t="t" r="r" b="b"/>
            <a:pathLst>
              <a:path w="1866265" h="962025">
                <a:moveTo>
                  <a:pt x="1384740" y="961940"/>
                </a:moveTo>
                <a:lnTo>
                  <a:pt x="480960" y="961940"/>
                </a:lnTo>
                <a:lnTo>
                  <a:pt x="431793" y="959457"/>
                </a:lnTo>
                <a:lnTo>
                  <a:pt x="384037" y="952169"/>
                </a:lnTo>
                <a:lnTo>
                  <a:pt x="337944" y="940317"/>
                </a:lnTo>
                <a:lnTo>
                  <a:pt x="293754" y="924144"/>
                </a:lnTo>
                <a:lnTo>
                  <a:pt x="251711" y="903890"/>
                </a:lnTo>
                <a:lnTo>
                  <a:pt x="212055" y="879798"/>
                </a:lnTo>
                <a:lnTo>
                  <a:pt x="175028" y="852110"/>
                </a:lnTo>
                <a:lnTo>
                  <a:pt x="140872" y="821068"/>
                </a:lnTo>
                <a:lnTo>
                  <a:pt x="109830" y="786912"/>
                </a:lnTo>
                <a:lnTo>
                  <a:pt x="82142" y="749885"/>
                </a:lnTo>
                <a:lnTo>
                  <a:pt x="58050" y="710229"/>
                </a:lnTo>
                <a:lnTo>
                  <a:pt x="37797" y="668185"/>
                </a:lnTo>
                <a:lnTo>
                  <a:pt x="21623" y="623996"/>
                </a:lnTo>
                <a:lnTo>
                  <a:pt x="9771" y="577902"/>
                </a:lnTo>
                <a:lnTo>
                  <a:pt x="2483" y="530147"/>
                </a:lnTo>
                <a:lnTo>
                  <a:pt x="0" y="480970"/>
                </a:lnTo>
                <a:lnTo>
                  <a:pt x="2483" y="431794"/>
                </a:lnTo>
                <a:lnTo>
                  <a:pt x="9771" y="384038"/>
                </a:lnTo>
                <a:lnTo>
                  <a:pt x="21623" y="337944"/>
                </a:lnTo>
                <a:lnTo>
                  <a:pt x="37797" y="293755"/>
                </a:lnTo>
                <a:lnTo>
                  <a:pt x="58050" y="251711"/>
                </a:lnTo>
                <a:lnTo>
                  <a:pt x="82142" y="212055"/>
                </a:lnTo>
                <a:lnTo>
                  <a:pt x="109830" y="175028"/>
                </a:lnTo>
                <a:lnTo>
                  <a:pt x="140872" y="140873"/>
                </a:lnTo>
                <a:lnTo>
                  <a:pt x="175028" y="109830"/>
                </a:lnTo>
                <a:lnTo>
                  <a:pt x="212055" y="82142"/>
                </a:lnTo>
                <a:lnTo>
                  <a:pt x="251711" y="58050"/>
                </a:lnTo>
                <a:lnTo>
                  <a:pt x="293754" y="37797"/>
                </a:lnTo>
                <a:lnTo>
                  <a:pt x="337944" y="21623"/>
                </a:lnTo>
                <a:lnTo>
                  <a:pt x="384037" y="9771"/>
                </a:lnTo>
                <a:lnTo>
                  <a:pt x="431793" y="2483"/>
                </a:lnTo>
                <a:lnTo>
                  <a:pt x="480970" y="0"/>
                </a:lnTo>
                <a:lnTo>
                  <a:pt x="1384731" y="0"/>
                </a:lnTo>
                <a:lnTo>
                  <a:pt x="1433908" y="2483"/>
                </a:lnTo>
                <a:lnTo>
                  <a:pt x="1481664" y="9771"/>
                </a:lnTo>
                <a:lnTo>
                  <a:pt x="1527757" y="21623"/>
                </a:lnTo>
                <a:lnTo>
                  <a:pt x="1571947" y="37797"/>
                </a:lnTo>
                <a:lnTo>
                  <a:pt x="1613990" y="58050"/>
                </a:lnTo>
                <a:lnTo>
                  <a:pt x="1653647" y="82142"/>
                </a:lnTo>
                <a:lnTo>
                  <a:pt x="1690673" y="109830"/>
                </a:lnTo>
                <a:lnTo>
                  <a:pt x="1724829" y="140873"/>
                </a:lnTo>
                <a:lnTo>
                  <a:pt x="1755872" y="175028"/>
                </a:lnTo>
                <a:lnTo>
                  <a:pt x="1783560" y="212055"/>
                </a:lnTo>
                <a:lnTo>
                  <a:pt x="1807652" y="251711"/>
                </a:lnTo>
                <a:lnTo>
                  <a:pt x="1827905" y="293755"/>
                </a:lnTo>
                <a:lnTo>
                  <a:pt x="1844079" y="337944"/>
                </a:lnTo>
                <a:lnTo>
                  <a:pt x="1855930" y="384038"/>
                </a:lnTo>
                <a:lnTo>
                  <a:pt x="1863219" y="431794"/>
                </a:lnTo>
                <a:lnTo>
                  <a:pt x="1865702" y="480970"/>
                </a:lnTo>
                <a:lnTo>
                  <a:pt x="1863219" y="530147"/>
                </a:lnTo>
                <a:lnTo>
                  <a:pt x="1855930" y="577902"/>
                </a:lnTo>
                <a:lnTo>
                  <a:pt x="1844079" y="623996"/>
                </a:lnTo>
                <a:lnTo>
                  <a:pt x="1827905" y="668185"/>
                </a:lnTo>
                <a:lnTo>
                  <a:pt x="1807652" y="710229"/>
                </a:lnTo>
                <a:lnTo>
                  <a:pt x="1783560" y="749885"/>
                </a:lnTo>
                <a:lnTo>
                  <a:pt x="1755872" y="786912"/>
                </a:lnTo>
                <a:lnTo>
                  <a:pt x="1724829" y="821068"/>
                </a:lnTo>
                <a:lnTo>
                  <a:pt x="1690673" y="852110"/>
                </a:lnTo>
                <a:lnTo>
                  <a:pt x="1653647" y="879798"/>
                </a:lnTo>
                <a:lnTo>
                  <a:pt x="1613990" y="903890"/>
                </a:lnTo>
                <a:lnTo>
                  <a:pt x="1571947" y="924144"/>
                </a:lnTo>
                <a:lnTo>
                  <a:pt x="1527757" y="940317"/>
                </a:lnTo>
                <a:lnTo>
                  <a:pt x="1481664" y="952169"/>
                </a:lnTo>
                <a:lnTo>
                  <a:pt x="1433908" y="959457"/>
                </a:lnTo>
                <a:lnTo>
                  <a:pt x="1384740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15425" y="5252977"/>
            <a:ext cx="1935480" cy="962025"/>
          </a:xfrm>
          <a:custGeom>
            <a:avLst/>
            <a:gdLst/>
            <a:ahLst/>
            <a:cxnLst/>
            <a:rect l="l" t="t" r="r" b="b"/>
            <a:pathLst>
              <a:path w="1935480" h="962025">
                <a:moveTo>
                  <a:pt x="1455486" y="961940"/>
                </a:moveTo>
                <a:lnTo>
                  <a:pt x="480960" y="961940"/>
                </a:lnTo>
                <a:lnTo>
                  <a:pt x="431793" y="959457"/>
                </a:lnTo>
                <a:lnTo>
                  <a:pt x="384037" y="952169"/>
                </a:lnTo>
                <a:lnTo>
                  <a:pt x="337944" y="940317"/>
                </a:lnTo>
                <a:lnTo>
                  <a:pt x="293754" y="924144"/>
                </a:lnTo>
                <a:lnTo>
                  <a:pt x="251711" y="903890"/>
                </a:lnTo>
                <a:lnTo>
                  <a:pt x="212055" y="879798"/>
                </a:lnTo>
                <a:lnTo>
                  <a:pt x="175028" y="852110"/>
                </a:lnTo>
                <a:lnTo>
                  <a:pt x="140872" y="821068"/>
                </a:lnTo>
                <a:lnTo>
                  <a:pt x="109830" y="786912"/>
                </a:lnTo>
                <a:lnTo>
                  <a:pt x="82142" y="749885"/>
                </a:lnTo>
                <a:lnTo>
                  <a:pt x="58050" y="710229"/>
                </a:lnTo>
                <a:lnTo>
                  <a:pt x="37797" y="668185"/>
                </a:lnTo>
                <a:lnTo>
                  <a:pt x="21623" y="623996"/>
                </a:lnTo>
                <a:lnTo>
                  <a:pt x="9771" y="577902"/>
                </a:lnTo>
                <a:lnTo>
                  <a:pt x="2483" y="530147"/>
                </a:lnTo>
                <a:lnTo>
                  <a:pt x="0" y="480970"/>
                </a:lnTo>
                <a:lnTo>
                  <a:pt x="2483" y="431794"/>
                </a:lnTo>
                <a:lnTo>
                  <a:pt x="9771" y="384038"/>
                </a:lnTo>
                <a:lnTo>
                  <a:pt x="21623" y="337944"/>
                </a:lnTo>
                <a:lnTo>
                  <a:pt x="37797" y="293755"/>
                </a:lnTo>
                <a:lnTo>
                  <a:pt x="58050" y="251711"/>
                </a:lnTo>
                <a:lnTo>
                  <a:pt x="82142" y="212055"/>
                </a:lnTo>
                <a:lnTo>
                  <a:pt x="109830" y="175028"/>
                </a:lnTo>
                <a:lnTo>
                  <a:pt x="140872" y="140873"/>
                </a:lnTo>
                <a:lnTo>
                  <a:pt x="175028" y="109830"/>
                </a:lnTo>
                <a:lnTo>
                  <a:pt x="212055" y="82142"/>
                </a:lnTo>
                <a:lnTo>
                  <a:pt x="251711" y="58050"/>
                </a:lnTo>
                <a:lnTo>
                  <a:pt x="293754" y="37797"/>
                </a:lnTo>
                <a:lnTo>
                  <a:pt x="337944" y="21623"/>
                </a:lnTo>
                <a:lnTo>
                  <a:pt x="384037" y="9771"/>
                </a:lnTo>
                <a:lnTo>
                  <a:pt x="431793" y="2483"/>
                </a:lnTo>
                <a:lnTo>
                  <a:pt x="480969" y="0"/>
                </a:lnTo>
                <a:lnTo>
                  <a:pt x="1455477" y="0"/>
                </a:lnTo>
                <a:lnTo>
                  <a:pt x="1504654" y="2483"/>
                </a:lnTo>
                <a:lnTo>
                  <a:pt x="1552410" y="9771"/>
                </a:lnTo>
                <a:lnTo>
                  <a:pt x="1598503" y="21623"/>
                </a:lnTo>
                <a:lnTo>
                  <a:pt x="1642693" y="37797"/>
                </a:lnTo>
                <a:lnTo>
                  <a:pt x="1684737" y="58050"/>
                </a:lnTo>
                <a:lnTo>
                  <a:pt x="1724393" y="82142"/>
                </a:lnTo>
                <a:lnTo>
                  <a:pt x="1761419" y="109830"/>
                </a:lnTo>
                <a:lnTo>
                  <a:pt x="1795575" y="140873"/>
                </a:lnTo>
                <a:lnTo>
                  <a:pt x="1826618" y="175028"/>
                </a:lnTo>
                <a:lnTo>
                  <a:pt x="1854306" y="212055"/>
                </a:lnTo>
                <a:lnTo>
                  <a:pt x="1878397" y="251711"/>
                </a:lnTo>
                <a:lnTo>
                  <a:pt x="1898651" y="293755"/>
                </a:lnTo>
                <a:lnTo>
                  <a:pt x="1914825" y="337944"/>
                </a:lnTo>
                <a:lnTo>
                  <a:pt x="1926676" y="384038"/>
                </a:lnTo>
                <a:lnTo>
                  <a:pt x="1933965" y="431794"/>
                </a:lnTo>
                <a:lnTo>
                  <a:pt x="1935154" y="455334"/>
                </a:lnTo>
                <a:lnTo>
                  <a:pt x="1935154" y="506606"/>
                </a:lnTo>
                <a:lnTo>
                  <a:pt x="1926676" y="577902"/>
                </a:lnTo>
                <a:lnTo>
                  <a:pt x="1914825" y="623996"/>
                </a:lnTo>
                <a:lnTo>
                  <a:pt x="1898651" y="668185"/>
                </a:lnTo>
                <a:lnTo>
                  <a:pt x="1878397" y="710229"/>
                </a:lnTo>
                <a:lnTo>
                  <a:pt x="1854306" y="749885"/>
                </a:lnTo>
                <a:lnTo>
                  <a:pt x="1826618" y="786912"/>
                </a:lnTo>
                <a:lnTo>
                  <a:pt x="1795575" y="821068"/>
                </a:lnTo>
                <a:lnTo>
                  <a:pt x="1761419" y="852110"/>
                </a:lnTo>
                <a:lnTo>
                  <a:pt x="1724393" y="879798"/>
                </a:lnTo>
                <a:lnTo>
                  <a:pt x="1684737" y="903890"/>
                </a:lnTo>
                <a:lnTo>
                  <a:pt x="1642693" y="924144"/>
                </a:lnTo>
                <a:lnTo>
                  <a:pt x="1598503" y="940317"/>
                </a:lnTo>
                <a:lnTo>
                  <a:pt x="1552410" y="952169"/>
                </a:lnTo>
                <a:lnTo>
                  <a:pt x="1504654" y="959457"/>
                </a:lnTo>
                <a:lnTo>
                  <a:pt x="1455486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96048" y="5252977"/>
            <a:ext cx="1965325" cy="962025"/>
          </a:xfrm>
          <a:custGeom>
            <a:avLst/>
            <a:gdLst/>
            <a:ahLst/>
            <a:cxnLst/>
            <a:rect l="l" t="t" r="r" b="b"/>
            <a:pathLst>
              <a:path w="1965325" h="962025">
                <a:moveTo>
                  <a:pt x="1485833" y="961940"/>
                </a:moveTo>
                <a:lnTo>
                  <a:pt x="480961" y="961940"/>
                </a:lnTo>
                <a:lnTo>
                  <a:pt x="431794" y="959457"/>
                </a:lnTo>
                <a:lnTo>
                  <a:pt x="384038" y="952169"/>
                </a:lnTo>
                <a:lnTo>
                  <a:pt x="337944" y="940317"/>
                </a:lnTo>
                <a:lnTo>
                  <a:pt x="293755" y="924144"/>
                </a:lnTo>
                <a:lnTo>
                  <a:pt x="251711" y="903890"/>
                </a:lnTo>
                <a:lnTo>
                  <a:pt x="212055" y="879798"/>
                </a:lnTo>
                <a:lnTo>
                  <a:pt x="175028" y="852110"/>
                </a:lnTo>
                <a:lnTo>
                  <a:pt x="140873" y="821068"/>
                </a:lnTo>
                <a:lnTo>
                  <a:pt x="109830" y="786912"/>
                </a:lnTo>
                <a:lnTo>
                  <a:pt x="82142" y="749885"/>
                </a:lnTo>
                <a:lnTo>
                  <a:pt x="58050" y="710229"/>
                </a:lnTo>
                <a:lnTo>
                  <a:pt x="37797" y="668185"/>
                </a:lnTo>
                <a:lnTo>
                  <a:pt x="21623" y="623996"/>
                </a:lnTo>
                <a:lnTo>
                  <a:pt x="9771" y="577902"/>
                </a:lnTo>
                <a:lnTo>
                  <a:pt x="2483" y="530147"/>
                </a:lnTo>
                <a:lnTo>
                  <a:pt x="0" y="480970"/>
                </a:lnTo>
                <a:lnTo>
                  <a:pt x="2483" y="431794"/>
                </a:lnTo>
                <a:lnTo>
                  <a:pt x="9771" y="384038"/>
                </a:lnTo>
                <a:lnTo>
                  <a:pt x="21623" y="337944"/>
                </a:lnTo>
                <a:lnTo>
                  <a:pt x="37797" y="293755"/>
                </a:lnTo>
                <a:lnTo>
                  <a:pt x="58050" y="251711"/>
                </a:lnTo>
                <a:lnTo>
                  <a:pt x="82142" y="212055"/>
                </a:lnTo>
                <a:lnTo>
                  <a:pt x="109830" y="175028"/>
                </a:lnTo>
                <a:lnTo>
                  <a:pt x="140873" y="140873"/>
                </a:lnTo>
                <a:lnTo>
                  <a:pt x="175028" y="109830"/>
                </a:lnTo>
                <a:lnTo>
                  <a:pt x="212055" y="82142"/>
                </a:lnTo>
                <a:lnTo>
                  <a:pt x="251711" y="58050"/>
                </a:lnTo>
                <a:lnTo>
                  <a:pt x="293755" y="37797"/>
                </a:lnTo>
                <a:lnTo>
                  <a:pt x="337944" y="21623"/>
                </a:lnTo>
                <a:lnTo>
                  <a:pt x="384038" y="9771"/>
                </a:lnTo>
                <a:lnTo>
                  <a:pt x="431794" y="2483"/>
                </a:lnTo>
                <a:lnTo>
                  <a:pt x="480970" y="0"/>
                </a:lnTo>
                <a:lnTo>
                  <a:pt x="1485824" y="0"/>
                </a:lnTo>
                <a:lnTo>
                  <a:pt x="1535000" y="2483"/>
                </a:lnTo>
                <a:lnTo>
                  <a:pt x="1582755" y="9771"/>
                </a:lnTo>
                <a:lnTo>
                  <a:pt x="1628849" y="21623"/>
                </a:lnTo>
                <a:lnTo>
                  <a:pt x="1673038" y="37797"/>
                </a:lnTo>
                <a:lnTo>
                  <a:pt x="1715082" y="58050"/>
                </a:lnTo>
                <a:lnTo>
                  <a:pt x="1754738" y="82142"/>
                </a:lnTo>
                <a:lnTo>
                  <a:pt x="1791764" y="109830"/>
                </a:lnTo>
                <a:lnTo>
                  <a:pt x="1825920" y="140873"/>
                </a:lnTo>
                <a:lnTo>
                  <a:pt x="1856963" y="175028"/>
                </a:lnTo>
                <a:lnTo>
                  <a:pt x="1884651" y="212055"/>
                </a:lnTo>
                <a:lnTo>
                  <a:pt x="1908742" y="251711"/>
                </a:lnTo>
                <a:lnTo>
                  <a:pt x="1928996" y="293755"/>
                </a:lnTo>
                <a:lnTo>
                  <a:pt x="1945169" y="337944"/>
                </a:lnTo>
                <a:lnTo>
                  <a:pt x="1957021" y="384038"/>
                </a:lnTo>
                <a:lnTo>
                  <a:pt x="1964309" y="431794"/>
                </a:lnTo>
                <a:lnTo>
                  <a:pt x="1965214" y="449709"/>
                </a:lnTo>
                <a:lnTo>
                  <a:pt x="1965214" y="512231"/>
                </a:lnTo>
                <a:lnTo>
                  <a:pt x="1957021" y="577902"/>
                </a:lnTo>
                <a:lnTo>
                  <a:pt x="1945169" y="623996"/>
                </a:lnTo>
                <a:lnTo>
                  <a:pt x="1928996" y="668185"/>
                </a:lnTo>
                <a:lnTo>
                  <a:pt x="1908742" y="710229"/>
                </a:lnTo>
                <a:lnTo>
                  <a:pt x="1884651" y="749885"/>
                </a:lnTo>
                <a:lnTo>
                  <a:pt x="1856963" y="786912"/>
                </a:lnTo>
                <a:lnTo>
                  <a:pt x="1825920" y="821068"/>
                </a:lnTo>
                <a:lnTo>
                  <a:pt x="1791764" y="852110"/>
                </a:lnTo>
                <a:lnTo>
                  <a:pt x="1754738" y="879798"/>
                </a:lnTo>
                <a:lnTo>
                  <a:pt x="1715082" y="903890"/>
                </a:lnTo>
                <a:lnTo>
                  <a:pt x="1673038" y="924144"/>
                </a:lnTo>
                <a:lnTo>
                  <a:pt x="1628849" y="940317"/>
                </a:lnTo>
                <a:lnTo>
                  <a:pt x="1582755" y="952169"/>
                </a:lnTo>
                <a:lnTo>
                  <a:pt x="1535000" y="959457"/>
                </a:lnTo>
                <a:lnTo>
                  <a:pt x="1485833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06566" y="5252977"/>
            <a:ext cx="1366520" cy="962025"/>
          </a:xfrm>
          <a:custGeom>
            <a:avLst/>
            <a:gdLst/>
            <a:ahLst/>
            <a:cxnLst/>
            <a:rect l="l" t="t" r="r" b="b"/>
            <a:pathLst>
              <a:path w="1366520" h="962025">
                <a:moveTo>
                  <a:pt x="885022" y="961940"/>
                </a:moveTo>
                <a:lnTo>
                  <a:pt x="480960" y="961940"/>
                </a:lnTo>
                <a:lnTo>
                  <a:pt x="431793" y="959457"/>
                </a:lnTo>
                <a:lnTo>
                  <a:pt x="384037" y="952169"/>
                </a:lnTo>
                <a:lnTo>
                  <a:pt x="337944" y="940317"/>
                </a:lnTo>
                <a:lnTo>
                  <a:pt x="293754" y="924144"/>
                </a:lnTo>
                <a:lnTo>
                  <a:pt x="251711" y="903890"/>
                </a:lnTo>
                <a:lnTo>
                  <a:pt x="212055" y="879798"/>
                </a:lnTo>
                <a:lnTo>
                  <a:pt x="175028" y="852110"/>
                </a:lnTo>
                <a:lnTo>
                  <a:pt x="140872" y="821068"/>
                </a:lnTo>
                <a:lnTo>
                  <a:pt x="109830" y="786912"/>
                </a:lnTo>
                <a:lnTo>
                  <a:pt x="82142" y="749885"/>
                </a:lnTo>
                <a:lnTo>
                  <a:pt x="58050" y="710229"/>
                </a:lnTo>
                <a:lnTo>
                  <a:pt x="37797" y="668185"/>
                </a:lnTo>
                <a:lnTo>
                  <a:pt x="21623" y="623996"/>
                </a:lnTo>
                <a:lnTo>
                  <a:pt x="9771" y="577902"/>
                </a:lnTo>
                <a:lnTo>
                  <a:pt x="2483" y="530147"/>
                </a:lnTo>
                <a:lnTo>
                  <a:pt x="0" y="480970"/>
                </a:lnTo>
                <a:lnTo>
                  <a:pt x="2483" y="431794"/>
                </a:lnTo>
                <a:lnTo>
                  <a:pt x="9771" y="384038"/>
                </a:lnTo>
                <a:lnTo>
                  <a:pt x="21623" y="337944"/>
                </a:lnTo>
                <a:lnTo>
                  <a:pt x="37797" y="293755"/>
                </a:lnTo>
                <a:lnTo>
                  <a:pt x="58050" y="251711"/>
                </a:lnTo>
                <a:lnTo>
                  <a:pt x="82142" y="212055"/>
                </a:lnTo>
                <a:lnTo>
                  <a:pt x="109830" y="175028"/>
                </a:lnTo>
                <a:lnTo>
                  <a:pt x="140872" y="140873"/>
                </a:lnTo>
                <a:lnTo>
                  <a:pt x="175028" y="109830"/>
                </a:lnTo>
                <a:lnTo>
                  <a:pt x="212055" y="82142"/>
                </a:lnTo>
                <a:lnTo>
                  <a:pt x="251711" y="58050"/>
                </a:lnTo>
                <a:lnTo>
                  <a:pt x="293754" y="37797"/>
                </a:lnTo>
                <a:lnTo>
                  <a:pt x="337944" y="21623"/>
                </a:lnTo>
                <a:lnTo>
                  <a:pt x="384037" y="9771"/>
                </a:lnTo>
                <a:lnTo>
                  <a:pt x="431793" y="2483"/>
                </a:lnTo>
                <a:lnTo>
                  <a:pt x="480970" y="0"/>
                </a:lnTo>
                <a:lnTo>
                  <a:pt x="885013" y="0"/>
                </a:lnTo>
                <a:lnTo>
                  <a:pt x="934190" y="2483"/>
                </a:lnTo>
                <a:lnTo>
                  <a:pt x="981946" y="9771"/>
                </a:lnTo>
                <a:lnTo>
                  <a:pt x="1028039" y="21623"/>
                </a:lnTo>
                <a:lnTo>
                  <a:pt x="1072229" y="37797"/>
                </a:lnTo>
                <a:lnTo>
                  <a:pt x="1114273" y="58050"/>
                </a:lnTo>
                <a:lnTo>
                  <a:pt x="1153929" y="82142"/>
                </a:lnTo>
                <a:lnTo>
                  <a:pt x="1190955" y="109830"/>
                </a:lnTo>
                <a:lnTo>
                  <a:pt x="1225111" y="140873"/>
                </a:lnTo>
                <a:lnTo>
                  <a:pt x="1256154" y="175028"/>
                </a:lnTo>
                <a:lnTo>
                  <a:pt x="1283842" y="212055"/>
                </a:lnTo>
                <a:lnTo>
                  <a:pt x="1307934" y="251711"/>
                </a:lnTo>
                <a:lnTo>
                  <a:pt x="1328187" y="293755"/>
                </a:lnTo>
                <a:lnTo>
                  <a:pt x="1344361" y="337944"/>
                </a:lnTo>
                <a:lnTo>
                  <a:pt x="1356212" y="384038"/>
                </a:lnTo>
                <a:lnTo>
                  <a:pt x="1363501" y="431794"/>
                </a:lnTo>
                <a:lnTo>
                  <a:pt x="1365984" y="480970"/>
                </a:lnTo>
                <a:lnTo>
                  <a:pt x="1363501" y="530147"/>
                </a:lnTo>
                <a:lnTo>
                  <a:pt x="1356212" y="577902"/>
                </a:lnTo>
                <a:lnTo>
                  <a:pt x="1344361" y="623996"/>
                </a:lnTo>
                <a:lnTo>
                  <a:pt x="1328187" y="668185"/>
                </a:lnTo>
                <a:lnTo>
                  <a:pt x="1307934" y="710229"/>
                </a:lnTo>
                <a:lnTo>
                  <a:pt x="1283842" y="749885"/>
                </a:lnTo>
                <a:lnTo>
                  <a:pt x="1256154" y="786912"/>
                </a:lnTo>
                <a:lnTo>
                  <a:pt x="1225111" y="821068"/>
                </a:lnTo>
                <a:lnTo>
                  <a:pt x="1190955" y="852110"/>
                </a:lnTo>
                <a:lnTo>
                  <a:pt x="1153929" y="879798"/>
                </a:lnTo>
                <a:lnTo>
                  <a:pt x="1114273" y="903890"/>
                </a:lnTo>
                <a:lnTo>
                  <a:pt x="1072229" y="924144"/>
                </a:lnTo>
                <a:lnTo>
                  <a:pt x="1028039" y="940317"/>
                </a:lnTo>
                <a:lnTo>
                  <a:pt x="981946" y="952169"/>
                </a:lnTo>
                <a:lnTo>
                  <a:pt x="934190" y="959457"/>
                </a:lnTo>
                <a:lnTo>
                  <a:pt x="885022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05716" y="5177114"/>
            <a:ext cx="1314450" cy="962025"/>
          </a:xfrm>
          <a:custGeom>
            <a:avLst/>
            <a:gdLst/>
            <a:ahLst/>
            <a:cxnLst/>
            <a:rect l="l" t="t" r="r" b="b"/>
            <a:pathLst>
              <a:path w="1314450" h="962025">
                <a:moveTo>
                  <a:pt x="833412" y="961940"/>
                </a:moveTo>
                <a:lnTo>
                  <a:pt x="480961" y="961940"/>
                </a:lnTo>
                <a:lnTo>
                  <a:pt x="431794" y="959457"/>
                </a:lnTo>
                <a:lnTo>
                  <a:pt x="384038" y="952169"/>
                </a:lnTo>
                <a:lnTo>
                  <a:pt x="337944" y="940317"/>
                </a:lnTo>
                <a:lnTo>
                  <a:pt x="293755" y="924144"/>
                </a:lnTo>
                <a:lnTo>
                  <a:pt x="251711" y="903890"/>
                </a:lnTo>
                <a:lnTo>
                  <a:pt x="212055" y="879798"/>
                </a:lnTo>
                <a:lnTo>
                  <a:pt x="175028" y="852110"/>
                </a:lnTo>
                <a:lnTo>
                  <a:pt x="140873" y="821067"/>
                </a:lnTo>
                <a:lnTo>
                  <a:pt x="109830" y="786912"/>
                </a:lnTo>
                <a:lnTo>
                  <a:pt x="82142" y="749885"/>
                </a:lnTo>
                <a:lnTo>
                  <a:pt x="58050" y="710229"/>
                </a:lnTo>
                <a:lnTo>
                  <a:pt x="37797" y="668185"/>
                </a:lnTo>
                <a:lnTo>
                  <a:pt x="21623" y="623996"/>
                </a:lnTo>
                <a:lnTo>
                  <a:pt x="9771" y="577902"/>
                </a:lnTo>
                <a:lnTo>
                  <a:pt x="2483" y="530146"/>
                </a:lnTo>
                <a:lnTo>
                  <a:pt x="0" y="480970"/>
                </a:lnTo>
                <a:lnTo>
                  <a:pt x="2483" y="431794"/>
                </a:lnTo>
                <a:lnTo>
                  <a:pt x="9771" y="384038"/>
                </a:lnTo>
                <a:lnTo>
                  <a:pt x="21623" y="337944"/>
                </a:lnTo>
                <a:lnTo>
                  <a:pt x="37797" y="293755"/>
                </a:lnTo>
                <a:lnTo>
                  <a:pt x="58050" y="251711"/>
                </a:lnTo>
                <a:lnTo>
                  <a:pt x="82142" y="212055"/>
                </a:lnTo>
                <a:lnTo>
                  <a:pt x="109830" y="175028"/>
                </a:lnTo>
                <a:lnTo>
                  <a:pt x="140873" y="140873"/>
                </a:lnTo>
                <a:lnTo>
                  <a:pt x="175028" y="109830"/>
                </a:lnTo>
                <a:lnTo>
                  <a:pt x="212055" y="82142"/>
                </a:lnTo>
                <a:lnTo>
                  <a:pt x="251711" y="58050"/>
                </a:lnTo>
                <a:lnTo>
                  <a:pt x="293755" y="37797"/>
                </a:lnTo>
                <a:lnTo>
                  <a:pt x="337944" y="21623"/>
                </a:lnTo>
                <a:lnTo>
                  <a:pt x="384038" y="9771"/>
                </a:lnTo>
                <a:lnTo>
                  <a:pt x="431794" y="2483"/>
                </a:lnTo>
                <a:lnTo>
                  <a:pt x="480970" y="0"/>
                </a:lnTo>
                <a:lnTo>
                  <a:pt x="833403" y="0"/>
                </a:lnTo>
                <a:lnTo>
                  <a:pt x="882579" y="2483"/>
                </a:lnTo>
                <a:lnTo>
                  <a:pt x="930335" y="9771"/>
                </a:lnTo>
                <a:lnTo>
                  <a:pt x="976429" y="21623"/>
                </a:lnTo>
                <a:lnTo>
                  <a:pt x="1020618" y="37797"/>
                </a:lnTo>
                <a:lnTo>
                  <a:pt x="1062662" y="58050"/>
                </a:lnTo>
                <a:lnTo>
                  <a:pt x="1102318" y="82142"/>
                </a:lnTo>
                <a:lnTo>
                  <a:pt x="1139345" y="109830"/>
                </a:lnTo>
                <a:lnTo>
                  <a:pt x="1173500" y="140873"/>
                </a:lnTo>
                <a:lnTo>
                  <a:pt x="1204543" y="175028"/>
                </a:lnTo>
                <a:lnTo>
                  <a:pt x="1232231" y="212055"/>
                </a:lnTo>
                <a:lnTo>
                  <a:pt x="1256323" y="251711"/>
                </a:lnTo>
                <a:lnTo>
                  <a:pt x="1276576" y="293755"/>
                </a:lnTo>
                <a:lnTo>
                  <a:pt x="1292750" y="337944"/>
                </a:lnTo>
                <a:lnTo>
                  <a:pt x="1304602" y="384038"/>
                </a:lnTo>
                <a:lnTo>
                  <a:pt x="1311890" y="431794"/>
                </a:lnTo>
                <a:lnTo>
                  <a:pt x="1314374" y="480970"/>
                </a:lnTo>
                <a:lnTo>
                  <a:pt x="1311890" y="530146"/>
                </a:lnTo>
                <a:lnTo>
                  <a:pt x="1304602" y="577902"/>
                </a:lnTo>
                <a:lnTo>
                  <a:pt x="1292750" y="623996"/>
                </a:lnTo>
                <a:lnTo>
                  <a:pt x="1276576" y="668185"/>
                </a:lnTo>
                <a:lnTo>
                  <a:pt x="1256323" y="710229"/>
                </a:lnTo>
                <a:lnTo>
                  <a:pt x="1232231" y="749885"/>
                </a:lnTo>
                <a:lnTo>
                  <a:pt x="1204543" y="786912"/>
                </a:lnTo>
                <a:lnTo>
                  <a:pt x="1173500" y="821067"/>
                </a:lnTo>
                <a:lnTo>
                  <a:pt x="1139345" y="852110"/>
                </a:lnTo>
                <a:lnTo>
                  <a:pt x="1102318" y="879798"/>
                </a:lnTo>
                <a:lnTo>
                  <a:pt x="1062662" y="903890"/>
                </a:lnTo>
                <a:lnTo>
                  <a:pt x="1020618" y="924144"/>
                </a:lnTo>
                <a:lnTo>
                  <a:pt x="976429" y="940317"/>
                </a:lnTo>
                <a:lnTo>
                  <a:pt x="930335" y="952169"/>
                </a:lnTo>
                <a:lnTo>
                  <a:pt x="882579" y="959457"/>
                </a:lnTo>
                <a:lnTo>
                  <a:pt x="833412" y="961940"/>
                </a:lnTo>
                <a:close/>
              </a:path>
            </a:pathLst>
          </a:custGeom>
          <a:solidFill>
            <a:srgbClr val="FB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20" name="Flèche : pentagone 19">
            <a:extLst>
              <a:ext uri="{FF2B5EF4-FFF2-40B4-BE49-F238E27FC236}">
                <a16:creationId xmlns:a16="http://schemas.microsoft.com/office/drawing/2014/main" id="{F9D6A70D-E4D2-406B-8F5A-0153E00401F6}"/>
              </a:ext>
            </a:extLst>
          </p:cNvPr>
          <p:cNvSpPr/>
          <p:nvPr/>
        </p:nvSpPr>
        <p:spPr>
          <a:xfrm>
            <a:off x="2558614" y="4610100"/>
            <a:ext cx="15729385" cy="160490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67D04D-54AD-492C-B622-34ECF7F59F03}"/>
              </a:ext>
            </a:extLst>
          </p:cNvPr>
          <p:cNvSpPr txBox="1"/>
          <p:nvPr/>
        </p:nvSpPr>
        <p:spPr>
          <a:xfrm>
            <a:off x="1759980" y="4081671"/>
            <a:ext cx="14931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Temps de questions / réponses </a:t>
            </a:r>
          </a:p>
          <a:p>
            <a:pPr algn="ctr"/>
            <a:r>
              <a:rPr lang="fr-FR" sz="6600" b="1" dirty="0"/>
              <a:t>puis  pause et networking</a:t>
            </a:r>
          </a:p>
        </p:txBody>
      </p:sp>
    </p:spTree>
    <p:extLst>
      <p:ext uri="{BB962C8B-B14F-4D97-AF65-F5344CB8AC3E}">
        <p14:creationId xmlns:p14="http://schemas.microsoft.com/office/powerpoint/2010/main" val="141045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228340"/>
            <a:chOff x="5531862" y="3949876"/>
            <a:chExt cx="7223125" cy="322834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48170" cy="2882900"/>
            </a:xfrm>
            <a:custGeom>
              <a:avLst/>
              <a:gdLst/>
              <a:ahLst/>
              <a:cxnLst/>
              <a:rect l="l" t="t" r="r" b="b"/>
              <a:pathLst>
                <a:path w="6948170" h="2882900">
                  <a:moveTo>
                    <a:pt x="6947918" y="2882766"/>
                  </a:moveTo>
                  <a:lnTo>
                    <a:pt x="0" y="2882766"/>
                  </a:lnTo>
                  <a:lnTo>
                    <a:pt x="0" y="0"/>
                  </a:lnTo>
                  <a:lnTo>
                    <a:pt x="6947918" y="0"/>
                  </a:lnTo>
                  <a:lnTo>
                    <a:pt x="6947918" y="2882766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48170" cy="204597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1709420">
              <a:lnSpc>
                <a:spcPct val="116100"/>
              </a:lnSpc>
              <a:spcBef>
                <a:spcPts val="2450"/>
              </a:spcBef>
            </a:pPr>
            <a:r>
              <a:rPr sz="2800" spc="-229" dirty="0">
                <a:latin typeface="Trebuchet MS"/>
                <a:cs typeface="Trebuchet MS"/>
              </a:rPr>
              <a:t>4.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125" dirty="0">
                <a:latin typeface="Trebuchet MS"/>
                <a:cs typeface="Trebuchet MS"/>
              </a:rPr>
              <a:t>Déposer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officiellement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une </a:t>
            </a:r>
            <a:r>
              <a:rPr sz="2800" spc="90" dirty="0">
                <a:latin typeface="Trebuchet MS"/>
                <a:cs typeface="Trebuchet MS"/>
              </a:rPr>
              <a:t>réponse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5964555" cy="1219835"/>
            <a:chOff x="5849179" y="5422805"/>
            <a:chExt cx="5964555" cy="1219835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63755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03432"/>
            <a:ext cx="18288000" cy="783590"/>
          </a:xfrm>
          <a:custGeom>
            <a:avLst/>
            <a:gdLst/>
            <a:ahLst/>
            <a:cxnLst/>
            <a:rect l="l" t="t" r="r" b="b"/>
            <a:pathLst>
              <a:path w="18288000" h="783590">
                <a:moveTo>
                  <a:pt x="18287999" y="783567"/>
                </a:moveTo>
                <a:lnTo>
                  <a:pt x="0" y="783567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83567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34840" y="0"/>
            <a:ext cx="7134225" cy="152400"/>
            <a:chOff x="8034840" y="0"/>
            <a:chExt cx="7134225" cy="152400"/>
          </a:xfrm>
        </p:grpSpPr>
        <p:sp>
          <p:nvSpPr>
            <p:cNvPr id="7" name="object 7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0701" y="0"/>
                  </a:lnTo>
                  <a:lnTo>
                    <a:pt x="2380701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87815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380168" y="4791633"/>
            <a:ext cx="15716250" cy="2320925"/>
            <a:chOff x="1380168" y="4791633"/>
            <a:chExt cx="15716250" cy="23209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8229" y="4844998"/>
              <a:ext cx="15678149" cy="22669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18268" y="4829733"/>
              <a:ext cx="1621155" cy="835025"/>
            </a:xfrm>
            <a:custGeom>
              <a:avLst/>
              <a:gdLst/>
              <a:ahLst/>
              <a:cxnLst/>
              <a:rect l="l" t="t" r="r" b="b"/>
              <a:pathLst>
                <a:path w="1621155" h="835025">
                  <a:moveTo>
                    <a:pt x="0" y="0"/>
                  </a:moveTo>
                  <a:lnTo>
                    <a:pt x="1620808" y="0"/>
                  </a:lnTo>
                  <a:lnTo>
                    <a:pt x="1620808" y="834628"/>
                  </a:lnTo>
                  <a:lnTo>
                    <a:pt x="0" y="834628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652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4751" y="5979490"/>
              <a:ext cx="1106805" cy="663575"/>
            </a:xfrm>
            <a:custGeom>
              <a:avLst/>
              <a:gdLst/>
              <a:ahLst/>
              <a:cxnLst/>
              <a:rect l="l" t="t" r="r" b="b"/>
              <a:pathLst>
                <a:path w="1106804" h="663575">
                  <a:moveTo>
                    <a:pt x="0" y="0"/>
                  </a:moveTo>
                  <a:lnTo>
                    <a:pt x="1106483" y="0"/>
                  </a:lnTo>
                  <a:lnTo>
                    <a:pt x="1106483" y="663178"/>
                  </a:lnTo>
                  <a:lnTo>
                    <a:pt x="0" y="663178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CBF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947" y="3966953"/>
            <a:ext cx="38804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40" dirty="0">
                <a:solidFill>
                  <a:srgbClr val="671C65"/>
                </a:solidFill>
                <a:latin typeface="Trebuchet MS"/>
                <a:cs typeface="Trebuchet MS"/>
              </a:rPr>
              <a:t>Type</a:t>
            </a:r>
            <a:r>
              <a:rPr sz="3400" spc="-155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400" spc="165" dirty="0">
                <a:solidFill>
                  <a:srgbClr val="671C65"/>
                </a:solidFill>
                <a:latin typeface="Trebuchet MS"/>
                <a:cs typeface="Trebuchet MS"/>
              </a:rPr>
              <a:t>de</a:t>
            </a:r>
            <a:r>
              <a:rPr sz="3400" spc="-155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400" spc="85" dirty="0">
                <a:solidFill>
                  <a:srgbClr val="671C65"/>
                </a:solidFill>
                <a:latin typeface="Trebuchet MS"/>
                <a:cs typeface="Trebuchet MS"/>
              </a:rPr>
              <a:t>procédure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2229" y="6835155"/>
            <a:ext cx="385508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">
              <a:lnSpc>
                <a:spcPct val="115799"/>
              </a:lnSpc>
              <a:spcBef>
                <a:spcPts val="100"/>
              </a:spcBef>
            </a:pPr>
            <a:r>
              <a:rPr sz="3400" spc="175" dirty="0">
                <a:solidFill>
                  <a:srgbClr val="0CBFDE"/>
                </a:solidFill>
                <a:latin typeface="Trebuchet MS"/>
                <a:cs typeface="Trebuchet MS"/>
              </a:rPr>
              <a:t>Nombre</a:t>
            </a:r>
            <a:r>
              <a:rPr sz="3400" spc="-10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400" spc="165" dirty="0">
                <a:solidFill>
                  <a:srgbClr val="0CBFDE"/>
                </a:solidFill>
                <a:latin typeface="Trebuchet MS"/>
                <a:cs typeface="Trebuchet MS"/>
              </a:rPr>
              <a:t>de</a:t>
            </a:r>
            <a:r>
              <a:rPr sz="3400" spc="-10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400" dirty="0">
                <a:solidFill>
                  <a:srgbClr val="0CBFDE"/>
                </a:solidFill>
                <a:latin typeface="Trebuchet MS"/>
                <a:cs typeface="Trebuchet MS"/>
              </a:rPr>
              <a:t>lots</a:t>
            </a:r>
            <a:r>
              <a:rPr sz="3400" spc="-10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400" spc="80" dirty="0">
                <a:solidFill>
                  <a:srgbClr val="0CBFDE"/>
                </a:solidFill>
                <a:latin typeface="Trebuchet MS"/>
                <a:cs typeface="Trebuchet MS"/>
              </a:rPr>
              <a:t>en </a:t>
            </a:r>
            <a:r>
              <a:rPr sz="3400" spc="160" dirty="0">
                <a:solidFill>
                  <a:srgbClr val="0CBFDE"/>
                </a:solidFill>
                <a:latin typeface="Trebuchet MS"/>
                <a:cs typeface="Trebuchet MS"/>
              </a:rPr>
              <a:t>cas</a:t>
            </a:r>
            <a:r>
              <a:rPr sz="3400" spc="-15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0CBFDE"/>
                </a:solidFill>
                <a:latin typeface="Trebuchet MS"/>
                <a:cs typeface="Trebuchet MS"/>
              </a:rPr>
              <a:t>d’allotissement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231973" y="4612229"/>
            <a:ext cx="2785745" cy="2383155"/>
            <a:chOff x="14231973" y="4612229"/>
            <a:chExt cx="2785745" cy="2383155"/>
          </a:xfrm>
        </p:grpSpPr>
        <p:sp>
          <p:nvSpPr>
            <p:cNvPr id="18" name="object 18"/>
            <p:cNvSpPr/>
            <p:nvPr/>
          </p:nvSpPr>
          <p:spPr>
            <a:xfrm>
              <a:off x="14270073" y="4650329"/>
              <a:ext cx="1418590" cy="1863725"/>
            </a:xfrm>
            <a:custGeom>
              <a:avLst/>
              <a:gdLst/>
              <a:ahLst/>
              <a:cxnLst/>
              <a:rect l="l" t="t" r="r" b="b"/>
              <a:pathLst>
                <a:path w="1418590" h="1863725">
                  <a:moveTo>
                    <a:pt x="0" y="0"/>
                  </a:moveTo>
                  <a:lnTo>
                    <a:pt x="1418291" y="0"/>
                  </a:lnTo>
                  <a:lnTo>
                    <a:pt x="1418291" y="1863328"/>
                  </a:lnTo>
                  <a:lnTo>
                    <a:pt x="0" y="1863328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857067" y="5001971"/>
              <a:ext cx="1122680" cy="1955164"/>
            </a:xfrm>
            <a:custGeom>
              <a:avLst/>
              <a:gdLst/>
              <a:ahLst/>
              <a:cxnLst/>
              <a:rect l="l" t="t" r="r" b="b"/>
              <a:pathLst>
                <a:path w="1122680" h="1955165">
                  <a:moveTo>
                    <a:pt x="0" y="0"/>
                  </a:moveTo>
                  <a:lnTo>
                    <a:pt x="1122158" y="0"/>
                  </a:lnTo>
                  <a:lnTo>
                    <a:pt x="1122158" y="1955006"/>
                  </a:lnTo>
                  <a:lnTo>
                    <a:pt x="0" y="1955006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2F1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870338" y="3328105"/>
            <a:ext cx="427990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 marR="5080" indent="-1127760">
              <a:lnSpc>
                <a:spcPct val="115799"/>
              </a:lnSpc>
              <a:spcBef>
                <a:spcPts val="100"/>
              </a:spcBef>
            </a:pPr>
            <a:r>
              <a:rPr sz="3400" spc="70" dirty="0">
                <a:solidFill>
                  <a:srgbClr val="D62323"/>
                </a:solidFill>
                <a:latin typeface="Trebuchet MS"/>
                <a:cs typeface="Trebuchet MS"/>
              </a:rPr>
              <a:t>Date</a:t>
            </a:r>
            <a:r>
              <a:rPr sz="3400" spc="-15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400" spc="-60" dirty="0">
                <a:solidFill>
                  <a:srgbClr val="D62323"/>
                </a:solidFill>
                <a:latin typeface="Trebuchet MS"/>
                <a:cs typeface="Trebuchet MS"/>
              </a:rPr>
              <a:t>limite</a:t>
            </a:r>
            <a:r>
              <a:rPr sz="3400" spc="-15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400" spc="165" dirty="0">
                <a:solidFill>
                  <a:srgbClr val="D62323"/>
                </a:solidFill>
                <a:latin typeface="Trebuchet MS"/>
                <a:cs typeface="Trebuchet MS"/>
              </a:rPr>
              <a:t>de</a:t>
            </a:r>
            <a:r>
              <a:rPr sz="3400" spc="-15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400" spc="60" dirty="0">
                <a:solidFill>
                  <a:srgbClr val="D62323"/>
                </a:solidFill>
                <a:latin typeface="Trebuchet MS"/>
                <a:cs typeface="Trebuchet MS"/>
              </a:rPr>
              <a:t>remise </a:t>
            </a:r>
            <a:r>
              <a:rPr sz="3400" spc="200" dirty="0">
                <a:solidFill>
                  <a:srgbClr val="D62323"/>
                </a:solidFill>
                <a:latin typeface="Trebuchet MS"/>
                <a:cs typeface="Trebuchet MS"/>
              </a:rPr>
              <a:t>des</a:t>
            </a:r>
            <a:r>
              <a:rPr sz="3400" spc="-160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400" spc="-10" dirty="0">
                <a:solidFill>
                  <a:srgbClr val="D62323"/>
                </a:solidFill>
                <a:latin typeface="Trebuchet MS"/>
                <a:cs typeface="Trebuchet MS"/>
              </a:rPr>
              <a:t>offres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471691" y="2239118"/>
            <a:ext cx="115074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80" dirty="0">
                <a:latin typeface="Trebuchet MS"/>
                <a:cs typeface="Trebuchet MS"/>
              </a:rPr>
              <a:t>Tableau</a:t>
            </a:r>
            <a:r>
              <a:rPr b="0" u="none" spc="-110" dirty="0">
                <a:latin typeface="Trebuchet MS"/>
                <a:cs typeface="Trebuchet MS"/>
              </a:rPr>
              <a:t> </a:t>
            </a:r>
            <a:r>
              <a:rPr b="0" u="none" spc="165" dirty="0">
                <a:latin typeface="Trebuchet MS"/>
                <a:cs typeface="Trebuchet MS"/>
              </a:rPr>
              <a:t>de</a:t>
            </a:r>
            <a:r>
              <a:rPr b="0" u="none" spc="-110" dirty="0">
                <a:latin typeface="Trebuchet MS"/>
                <a:cs typeface="Trebuchet MS"/>
              </a:rPr>
              <a:t> </a:t>
            </a:r>
            <a:r>
              <a:rPr b="0" u="none" spc="105" dirty="0">
                <a:latin typeface="Trebuchet MS"/>
                <a:cs typeface="Trebuchet MS"/>
              </a:rPr>
              <a:t>bord</a:t>
            </a:r>
            <a:r>
              <a:rPr b="0" u="none" spc="-10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d’une</a:t>
            </a:r>
            <a:r>
              <a:rPr b="0" u="none" spc="-1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consultation</a:t>
            </a:r>
            <a:r>
              <a:rPr b="0" u="none" spc="-110" dirty="0">
                <a:latin typeface="Trebuchet MS"/>
                <a:cs typeface="Trebuchet MS"/>
              </a:rPr>
              <a:t> </a:t>
            </a:r>
            <a:r>
              <a:rPr b="0" u="none" spc="90" dirty="0">
                <a:latin typeface="Trebuchet MS"/>
                <a:cs typeface="Trebuchet MS"/>
              </a:rPr>
              <a:t>sur</a:t>
            </a:r>
            <a:r>
              <a:rPr b="0" u="none" spc="-105" dirty="0">
                <a:latin typeface="Trebuchet MS"/>
                <a:cs typeface="Trebuchet MS"/>
              </a:rPr>
              <a:t> </a:t>
            </a:r>
            <a:r>
              <a:rPr b="0" u="none" spc="125" dirty="0">
                <a:latin typeface="Trebuchet MS"/>
                <a:cs typeface="Trebuchet MS"/>
              </a:rPr>
              <a:t>un</a:t>
            </a:r>
            <a:r>
              <a:rPr b="0" u="none" spc="-110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profil</a:t>
            </a:r>
            <a:r>
              <a:rPr b="0" u="none" spc="-110" dirty="0">
                <a:latin typeface="Trebuchet MS"/>
                <a:cs typeface="Trebuchet MS"/>
              </a:rPr>
              <a:t> </a:t>
            </a:r>
            <a:r>
              <a:rPr b="0" u="none" spc="35" dirty="0">
                <a:latin typeface="Trebuchet MS"/>
                <a:cs typeface="Trebuchet MS"/>
              </a:rPr>
              <a:t>acheteur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347990" y="7118709"/>
            <a:ext cx="3507740" cy="174053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3400" spc="75" dirty="0">
                <a:solidFill>
                  <a:srgbClr val="2F1333"/>
                </a:solidFill>
                <a:latin typeface="Trebuchet MS"/>
                <a:cs typeface="Trebuchet MS"/>
              </a:rPr>
              <a:t>Actions</a:t>
            </a:r>
            <a:r>
              <a:rPr sz="3400" spc="-140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3400" spc="120" dirty="0">
                <a:solidFill>
                  <a:srgbClr val="2F1333"/>
                </a:solidFill>
                <a:latin typeface="Trebuchet MS"/>
                <a:cs typeface="Trebuchet MS"/>
              </a:rPr>
              <a:t>possibles</a:t>
            </a:r>
            <a:endParaRPr sz="3400">
              <a:latin typeface="Trebuchet MS"/>
              <a:cs typeface="Trebuchet MS"/>
            </a:endParaRPr>
          </a:p>
          <a:p>
            <a:pPr marL="262890" marR="255270" algn="ctr">
              <a:lnSpc>
                <a:spcPct val="115599"/>
              </a:lnSpc>
              <a:spcBef>
                <a:spcPts val="170"/>
              </a:spcBef>
            </a:pPr>
            <a:r>
              <a:rPr sz="2000" spc="80" dirty="0">
                <a:solidFill>
                  <a:srgbClr val="2F1333"/>
                </a:solidFill>
                <a:latin typeface="Trebuchet MS"/>
                <a:cs typeface="Trebuchet MS"/>
              </a:rPr>
              <a:t>Accéder</a:t>
            </a:r>
            <a:r>
              <a:rPr sz="2000" spc="-95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F1333"/>
                </a:solidFill>
                <a:latin typeface="Trebuchet MS"/>
                <a:cs typeface="Trebuchet MS"/>
              </a:rPr>
              <a:t>à</a:t>
            </a:r>
            <a:r>
              <a:rPr sz="2000" spc="-90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F1333"/>
                </a:solidFill>
                <a:latin typeface="Trebuchet MS"/>
                <a:cs typeface="Trebuchet MS"/>
              </a:rPr>
              <a:t>la</a:t>
            </a:r>
            <a:r>
              <a:rPr sz="2000" spc="-90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F1333"/>
                </a:solidFill>
                <a:latin typeface="Trebuchet MS"/>
                <a:cs typeface="Trebuchet MS"/>
              </a:rPr>
              <a:t>consultation </a:t>
            </a:r>
            <a:r>
              <a:rPr sz="2000" dirty="0">
                <a:solidFill>
                  <a:srgbClr val="2F1333"/>
                </a:solidFill>
                <a:latin typeface="Trebuchet MS"/>
                <a:cs typeface="Trebuchet MS"/>
              </a:rPr>
              <a:t>Tester</a:t>
            </a:r>
            <a:r>
              <a:rPr sz="2000" spc="-40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2F1333"/>
                </a:solidFill>
                <a:latin typeface="Trebuchet MS"/>
                <a:cs typeface="Trebuchet MS"/>
              </a:rPr>
              <a:t>la</a:t>
            </a:r>
            <a:r>
              <a:rPr sz="2000" spc="-40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F1333"/>
                </a:solidFill>
                <a:latin typeface="Trebuchet MS"/>
                <a:cs typeface="Trebuchet MS"/>
              </a:rPr>
              <a:t>configuration Ajouter</a:t>
            </a:r>
            <a:r>
              <a:rPr sz="2000" spc="-90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2F1333"/>
                </a:solidFill>
                <a:latin typeface="Trebuchet MS"/>
                <a:cs typeface="Trebuchet MS"/>
              </a:rPr>
              <a:t>au</a:t>
            </a:r>
            <a:r>
              <a:rPr sz="2000" spc="-85" dirty="0">
                <a:solidFill>
                  <a:srgbClr val="2F1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F1333"/>
                </a:solidFill>
                <a:latin typeface="Trebuchet MS"/>
                <a:cs typeface="Trebuchet MS"/>
              </a:rPr>
              <a:t>panier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8999"/>
            <a:ext cx="18288000" cy="108585"/>
          </a:xfrm>
          <a:custGeom>
            <a:avLst/>
            <a:gdLst/>
            <a:ahLst/>
            <a:cxnLst/>
            <a:rect l="l" t="t" r="r" b="b"/>
            <a:pathLst>
              <a:path w="18288000" h="108584">
                <a:moveTo>
                  <a:pt x="0" y="107999"/>
                </a:moveTo>
                <a:lnTo>
                  <a:pt x="0" y="0"/>
                </a:lnTo>
                <a:lnTo>
                  <a:pt x="18287695" y="0"/>
                </a:lnTo>
                <a:lnTo>
                  <a:pt x="18287695" y="107999"/>
                </a:lnTo>
                <a:lnTo>
                  <a:pt x="0" y="107999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34840" y="0"/>
            <a:ext cx="7134225" cy="152400"/>
            <a:chOff x="8034840" y="0"/>
            <a:chExt cx="7134225" cy="152400"/>
          </a:xfrm>
        </p:grpSpPr>
        <p:sp>
          <p:nvSpPr>
            <p:cNvPr id="7" name="object 7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0701" y="0"/>
                  </a:lnTo>
                  <a:lnTo>
                    <a:pt x="2380701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87815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28700" y="378383"/>
            <a:ext cx="12014200" cy="9351645"/>
            <a:chOff x="1028700" y="378383"/>
            <a:chExt cx="12014200" cy="93516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3876" y="1805184"/>
              <a:ext cx="10448923" cy="79247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60742" y="9695601"/>
            <a:ext cx="8529320" cy="39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85" dirty="0">
                <a:solidFill>
                  <a:srgbClr val="FBFAFB"/>
                </a:solidFill>
                <a:latin typeface="Trebuchet MS"/>
                <a:cs typeface="Trebuchet MS"/>
              </a:rPr>
              <a:t>Support</a:t>
            </a:r>
            <a:r>
              <a:rPr sz="2400" spc="-85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FBFAFB"/>
                </a:solidFill>
                <a:latin typeface="Trebuchet MS"/>
                <a:cs typeface="Trebuchet MS"/>
              </a:rPr>
              <a:t>de</a:t>
            </a:r>
            <a:r>
              <a:rPr sz="2400" spc="-80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BFAFB"/>
                </a:solidFill>
                <a:latin typeface="Trebuchet MS"/>
                <a:cs typeface="Trebuchet MS"/>
              </a:rPr>
              <a:t>formation</a:t>
            </a:r>
            <a:r>
              <a:rPr sz="2400" spc="-80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FBFAFB"/>
                </a:solidFill>
                <a:latin typeface="Trebuchet MS"/>
                <a:cs typeface="Trebuchet MS"/>
              </a:rPr>
              <a:t>-</a:t>
            </a:r>
            <a:r>
              <a:rPr sz="2400" spc="-80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FBFAFB"/>
                </a:solidFill>
                <a:latin typeface="Trebuchet MS"/>
                <a:cs typeface="Trebuchet MS"/>
              </a:rPr>
              <a:t>Comprendre</a:t>
            </a:r>
            <a:r>
              <a:rPr sz="2400" spc="-80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BFAFB"/>
                </a:solidFill>
                <a:latin typeface="Trebuchet MS"/>
                <a:cs typeface="Trebuchet MS"/>
              </a:rPr>
              <a:t>la</a:t>
            </a:r>
            <a:r>
              <a:rPr sz="2400" spc="-80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spc="130" dirty="0">
                <a:solidFill>
                  <a:srgbClr val="FBFAFB"/>
                </a:solidFill>
                <a:latin typeface="Trebuchet MS"/>
                <a:cs typeface="Trebuchet MS"/>
              </a:rPr>
              <a:t>commande</a:t>
            </a:r>
            <a:r>
              <a:rPr sz="2400" spc="-85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FBFAFB"/>
                </a:solidFill>
                <a:latin typeface="Trebuchet MS"/>
                <a:cs typeface="Trebuchet MS"/>
              </a:rPr>
              <a:t>publique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93450" y="2235469"/>
            <a:ext cx="10688320" cy="7656195"/>
            <a:chOff x="2393450" y="2235469"/>
            <a:chExt cx="10688320" cy="7656195"/>
          </a:xfrm>
        </p:grpSpPr>
        <p:sp>
          <p:nvSpPr>
            <p:cNvPr id="15" name="object 15"/>
            <p:cNvSpPr/>
            <p:nvPr/>
          </p:nvSpPr>
          <p:spPr>
            <a:xfrm>
              <a:off x="2431650" y="2273569"/>
              <a:ext cx="10612120" cy="2084705"/>
            </a:xfrm>
            <a:custGeom>
              <a:avLst/>
              <a:gdLst/>
              <a:ahLst/>
              <a:cxnLst/>
              <a:rect l="l" t="t" r="r" b="b"/>
              <a:pathLst>
                <a:path w="10612119" h="2084704">
                  <a:moveTo>
                    <a:pt x="0" y="0"/>
                  </a:moveTo>
                  <a:lnTo>
                    <a:pt x="10611873" y="0"/>
                  </a:lnTo>
                  <a:lnTo>
                    <a:pt x="10611873" y="2084486"/>
                  </a:lnTo>
                  <a:lnTo>
                    <a:pt x="0" y="2084486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652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1550" y="7394882"/>
              <a:ext cx="10612120" cy="2458720"/>
            </a:xfrm>
            <a:custGeom>
              <a:avLst/>
              <a:gdLst/>
              <a:ahLst/>
              <a:cxnLst/>
              <a:rect l="l" t="t" r="r" b="b"/>
              <a:pathLst>
                <a:path w="10612119" h="2458720">
                  <a:moveTo>
                    <a:pt x="0" y="0"/>
                  </a:moveTo>
                  <a:lnTo>
                    <a:pt x="10612072" y="0"/>
                  </a:lnTo>
                  <a:lnTo>
                    <a:pt x="10612072" y="2458342"/>
                  </a:lnTo>
                  <a:lnTo>
                    <a:pt x="0" y="2458342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2020" y="6228871"/>
              <a:ext cx="10611485" cy="663575"/>
            </a:xfrm>
            <a:custGeom>
              <a:avLst/>
              <a:gdLst/>
              <a:ahLst/>
              <a:cxnLst/>
              <a:rect l="l" t="t" r="r" b="b"/>
              <a:pathLst>
                <a:path w="10611485" h="663575">
                  <a:moveTo>
                    <a:pt x="0" y="0"/>
                  </a:moveTo>
                  <a:lnTo>
                    <a:pt x="10611130" y="0"/>
                  </a:lnTo>
                  <a:lnTo>
                    <a:pt x="10611130" y="663178"/>
                  </a:lnTo>
                  <a:lnTo>
                    <a:pt x="0" y="663178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CBF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829955" y="2513053"/>
            <a:ext cx="337248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0" marR="5080" indent="-718185">
              <a:lnSpc>
                <a:spcPct val="114900"/>
              </a:lnSpc>
              <a:spcBef>
                <a:spcPts val="100"/>
              </a:spcBef>
            </a:pPr>
            <a:r>
              <a:rPr sz="3100" b="0" u="none" spc="-30" dirty="0">
                <a:solidFill>
                  <a:srgbClr val="671C65"/>
                </a:solidFill>
                <a:latin typeface="Trebuchet MS"/>
                <a:cs typeface="Trebuchet MS"/>
              </a:rPr>
              <a:t>Identification</a:t>
            </a:r>
            <a:r>
              <a:rPr sz="3100" b="0" u="none" spc="-145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100" b="0" u="none" spc="150" dirty="0">
                <a:solidFill>
                  <a:srgbClr val="671C65"/>
                </a:solidFill>
                <a:latin typeface="Trebuchet MS"/>
                <a:cs typeface="Trebuchet MS"/>
              </a:rPr>
              <a:t>de</a:t>
            </a:r>
            <a:r>
              <a:rPr sz="3100" b="0" u="none" spc="-140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100" b="0" u="none" spc="-25" dirty="0">
                <a:solidFill>
                  <a:srgbClr val="671C65"/>
                </a:solidFill>
                <a:latin typeface="Trebuchet MS"/>
                <a:cs typeface="Trebuchet MS"/>
              </a:rPr>
              <a:t>la </a:t>
            </a:r>
            <a:r>
              <a:rPr sz="3100" b="0" u="none" spc="75" dirty="0">
                <a:solidFill>
                  <a:srgbClr val="671C65"/>
                </a:solidFill>
                <a:latin typeface="Trebuchet MS"/>
                <a:cs typeface="Trebuchet MS"/>
              </a:rPr>
              <a:t>procédure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31551" y="4935505"/>
            <a:ext cx="3630295" cy="165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00"/>
              </a:lnSpc>
              <a:spcBef>
                <a:spcPts val="100"/>
              </a:spcBef>
            </a:pPr>
            <a:r>
              <a:rPr sz="3100" dirty="0">
                <a:solidFill>
                  <a:srgbClr val="0CBFDE"/>
                </a:solidFill>
                <a:latin typeface="Trebuchet MS"/>
                <a:cs typeface="Trebuchet MS"/>
              </a:rPr>
              <a:t>Possibilité</a:t>
            </a:r>
            <a:r>
              <a:rPr sz="3100" spc="-4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spc="150" dirty="0">
                <a:solidFill>
                  <a:srgbClr val="0CBFDE"/>
                </a:solidFill>
                <a:latin typeface="Trebuchet MS"/>
                <a:cs typeface="Trebuchet MS"/>
              </a:rPr>
              <a:t>de</a:t>
            </a:r>
            <a:r>
              <a:rPr sz="3100" spc="-3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spc="155" dirty="0">
                <a:solidFill>
                  <a:srgbClr val="0CBFDE"/>
                </a:solidFill>
                <a:latin typeface="Trebuchet MS"/>
                <a:cs typeface="Trebuchet MS"/>
              </a:rPr>
              <a:t>se </a:t>
            </a:r>
            <a:r>
              <a:rPr sz="3100" dirty="0">
                <a:solidFill>
                  <a:srgbClr val="0CBFDE"/>
                </a:solidFill>
                <a:latin typeface="Trebuchet MS"/>
                <a:cs typeface="Trebuchet MS"/>
              </a:rPr>
              <a:t>manifester</a:t>
            </a:r>
            <a:r>
              <a:rPr sz="3100" spc="5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spc="85" dirty="0">
                <a:solidFill>
                  <a:srgbClr val="0CBFDE"/>
                </a:solidFill>
                <a:latin typeface="Trebuchet MS"/>
                <a:cs typeface="Trebuchet MS"/>
              </a:rPr>
              <a:t>auprès </a:t>
            </a:r>
            <a:r>
              <a:rPr sz="3100" spc="-10" dirty="0">
                <a:solidFill>
                  <a:srgbClr val="0CBFDE"/>
                </a:solidFill>
                <a:latin typeface="Trebuchet MS"/>
                <a:cs typeface="Trebuchet MS"/>
              </a:rPr>
              <a:t>d’autres</a:t>
            </a:r>
            <a:r>
              <a:rPr sz="3100" spc="-22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0CBFDE"/>
                </a:solidFill>
                <a:latin typeface="Trebuchet MS"/>
                <a:cs typeface="Trebuchet MS"/>
              </a:rPr>
              <a:t>entreprises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45936" y="7171027"/>
            <a:ext cx="4256405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900"/>
              </a:lnSpc>
              <a:spcBef>
                <a:spcPts val="100"/>
              </a:spcBef>
            </a:pPr>
            <a:r>
              <a:rPr sz="3100" spc="180" dirty="0">
                <a:solidFill>
                  <a:srgbClr val="D62323"/>
                </a:solidFill>
                <a:latin typeface="Trebuchet MS"/>
                <a:cs typeface="Trebuchet MS"/>
              </a:rPr>
              <a:t>Accès</a:t>
            </a:r>
            <a:r>
              <a:rPr sz="3100" spc="-13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55" dirty="0">
                <a:solidFill>
                  <a:srgbClr val="D62323"/>
                </a:solidFill>
                <a:latin typeface="Trebuchet MS"/>
                <a:cs typeface="Trebuchet MS"/>
              </a:rPr>
              <a:t>aux</a:t>
            </a:r>
            <a:r>
              <a:rPr sz="3100" spc="-13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114" dirty="0">
                <a:solidFill>
                  <a:srgbClr val="D62323"/>
                </a:solidFill>
                <a:latin typeface="Trebuchet MS"/>
                <a:cs typeface="Trebuchet MS"/>
              </a:rPr>
              <a:t>documents </a:t>
            </a:r>
            <a:r>
              <a:rPr sz="3100" spc="150" dirty="0">
                <a:solidFill>
                  <a:srgbClr val="D62323"/>
                </a:solidFill>
                <a:latin typeface="Trebuchet MS"/>
                <a:cs typeface="Trebuchet MS"/>
              </a:rPr>
              <a:t>de</a:t>
            </a:r>
            <a:r>
              <a:rPr sz="3100" spc="-16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D62323"/>
                </a:solidFill>
                <a:latin typeface="Trebuchet MS"/>
                <a:cs typeface="Trebuchet MS"/>
              </a:rPr>
              <a:t>la</a:t>
            </a:r>
            <a:r>
              <a:rPr sz="3100" spc="-16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D62323"/>
                </a:solidFill>
                <a:latin typeface="Trebuchet MS"/>
                <a:cs typeface="Trebuchet MS"/>
              </a:rPr>
              <a:t>consultation,</a:t>
            </a:r>
            <a:r>
              <a:rPr sz="3100" spc="-16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-50" dirty="0">
                <a:solidFill>
                  <a:srgbClr val="D62323"/>
                </a:solidFill>
                <a:latin typeface="Trebuchet MS"/>
                <a:cs typeface="Trebuchet MS"/>
              </a:rPr>
              <a:t>à </a:t>
            </a:r>
            <a:r>
              <a:rPr sz="3100" dirty="0">
                <a:solidFill>
                  <a:srgbClr val="D62323"/>
                </a:solidFill>
                <a:latin typeface="Trebuchet MS"/>
                <a:cs typeface="Trebuchet MS"/>
              </a:rPr>
              <a:t>l’espace</a:t>
            </a:r>
            <a:r>
              <a:rPr sz="3100" spc="3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150" dirty="0">
                <a:solidFill>
                  <a:srgbClr val="D62323"/>
                </a:solidFill>
                <a:latin typeface="Trebuchet MS"/>
                <a:cs typeface="Trebuchet MS"/>
              </a:rPr>
              <a:t>de</a:t>
            </a:r>
            <a:r>
              <a:rPr sz="3100" spc="3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D62323"/>
                </a:solidFill>
                <a:latin typeface="Trebuchet MS"/>
                <a:cs typeface="Trebuchet MS"/>
              </a:rPr>
              <a:t>réponse,</a:t>
            </a:r>
            <a:r>
              <a:rPr sz="3100" spc="3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-50" dirty="0">
                <a:solidFill>
                  <a:srgbClr val="D62323"/>
                </a:solidFill>
                <a:latin typeface="Trebuchet MS"/>
                <a:cs typeface="Trebuchet MS"/>
              </a:rPr>
              <a:t>à </a:t>
            </a:r>
            <a:r>
              <a:rPr sz="3100" dirty="0">
                <a:solidFill>
                  <a:srgbClr val="D62323"/>
                </a:solidFill>
                <a:latin typeface="Trebuchet MS"/>
                <a:cs typeface="Trebuchet MS"/>
              </a:rPr>
              <a:t>l’espace</a:t>
            </a:r>
            <a:r>
              <a:rPr sz="3100" spc="-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D62323"/>
                </a:solidFill>
                <a:latin typeface="Trebuchet MS"/>
                <a:cs typeface="Trebuchet MS"/>
              </a:rPr>
              <a:t>permettant</a:t>
            </a:r>
            <a:r>
              <a:rPr sz="3100" spc="-5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125" dirty="0">
                <a:solidFill>
                  <a:srgbClr val="D62323"/>
                </a:solidFill>
                <a:latin typeface="Trebuchet MS"/>
                <a:cs typeface="Trebuchet MS"/>
              </a:rPr>
              <a:t>de </a:t>
            </a:r>
            <a:r>
              <a:rPr sz="3100" spc="120" dirty="0">
                <a:solidFill>
                  <a:srgbClr val="D62323"/>
                </a:solidFill>
                <a:latin typeface="Trebuchet MS"/>
                <a:cs typeface="Trebuchet MS"/>
              </a:rPr>
              <a:t>déposer</a:t>
            </a:r>
            <a:r>
              <a:rPr sz="3100" spc="-130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180" dirty="0">
                <a:solidFill>
                  <a:srgbClr val="D62323"/>
                </a:solidFill>
                <a:latin typeface="Trebuchet MS"/>
                <a:cs typeface="Trebuchet MS"/>
              </a:rPr>
              <a:t>des</a:t>
            </a:r>
            <a:r>
              <a:rPr sz="3100" spc="-130" dirty="0">
                <a:solidFill>
                  <a:srgbClr val="D62323"/>
                </a:solidFill>
                <a:latin typeface="Trebuchet MS"/>
                <a:cs typeface="Trebuchet MS"/>
              </a:rPr>
              <a:t> </a:t>
            </a:r>
            <a:r>
              <a:rPr sz="3100" spc="70" dirty="0">
                <a:solidFill>
                  <a:srgbClr val="D62323"/>
                </a:solidFill>
                <a:latin typeface="Trebuchet MS"/>
                <a:cs typeface="Trebuchet MS"/>
              </a:rPr>
              <a:t>questions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52019"/>
            <a:ext cx="18288000" cy="735330"/>
          </a:xfrm>
          <a:custGeom>
            <a:avLst/>
            <a:gdLst/>
            <a:ahLst/>
            <a:cxnLst/>
            <a:rect l="l" t="t" r="r" b="b"/>
            <a:pathLst>
              <a:path w="18288000" h="735329">
                <a:moveTo>
                  <a:pt x="18287999" y="734980"/>
                </a:moveTo>
                <a:lnTo>
                  <a:pt x="0" y="734980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34980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34840" y="0"/>
            <a:ext cx="7134225" cy="152400"/>
            <a:chOff x="8034840" y="0"/>
            <a:chExt cx="7134225" cy="152400"/>
          </a:xfrm>
        </p:grpSpPr>
        <p:sp>
          <p:nvSpPr>
            <p:cNvPr id="7" name="object 7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0701" y="0"/>
                  </a:lnTo>
                  <a:lnTo>
                    <a:pt x="2380701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87815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70720" y="4162557"/>
            <a:ext cx="14370685" cy="4075429"/>
            <a:chOff x="1070720" y="4162557"/>
            <a:chExt cx="14370685" cy="407542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720" y="4162557"/>
              <a:ext cx="14370643" cy="407537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25603" y="6668924"/>
              <a:ext cx="4752975" cy="915669"/>
            </a:xfrm>
            <a:custGeom>
              <a:avLst/>
              <a:gdLst/>
              <a:ahLst/>
              <a:cxnLst/>
              <a:rect l="l" t="t" r="r" b="b"/>
              <a:pathLst>
                <a:path w="4752975" h="915670">
                  <a:moveTo>
                    <a:pt x="0" y="0"/>
                  </a:moveTo>
                  <a:lnTo>
                    <a:pt x="4752697" y="0"/>
                  </a:lnTo>
                  <a:lnTo>
                    <a:pt x="4752697" y="915590"/>
                  </a:lnTo>
                  <a:lnTo>
                    <a:pt x="0" y="915590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652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624299" y="7629463"/>
            <a:ext cx="4069079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5080" indent="-402590">
              <a:lnSpc>
                <a:spcPct val="114900"/>
              </a:lnSpc>
              <a:spcBef>
                <a:spcPts val="100"/>
              </a:spcBef>
            </a:pPr>
            <a:r>
              <a:rPr sz="3100" spc="180" dirty="0">
                <a:solidFill>
                  <a:srgbClr val="671C65"/>
                </a:solidFill>
                <a:latin typeface="Trebuchet MS"/>
                <a:cs typeface="Trebuchet MS"/>
              </a:rPr>
              <a:t>Accès</a:t>
            </a:r>
            <a:r>
              <a:rPr sz="3100" spc="-135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100" spc="55" dirty="0">
                <a:solidFill>
                  <a:srgbClr val="671C65"/>
                </a:solidFill>
                <a:latin typeface="Trebuchet MS"/>
                <a:cs typeface="Trebuchet MS"/>
              </a:rPr>
              <a:t>aux</a:t>
            </a:r>
            <a:r>
              <a:rPr sz="3100" spc="-135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100" spc="114" dirty="0">
                <a:solidFill>
                  <a:srgbClr val="671C65"/>
                </a:solidFill>
                <a:latin typeface="Trebuchet MS"/>
                <a:cs typeface="Trebuchet MS"/>
              </a:rPr>
              <a:t>documents </a:t>
            </a:r>
            <a:r>
              <a:rPr sz="3100" spc="150" dirty="0">
                <a:solidFill>
                  <a:srgbClr val="671C65"/>
                </a:solidFill>
                <a:latin typeface="Trebuchet MS"/>
                <a:cs typeface="Trebuchet MS"/>
              </a:rPr>
              <a:t>de</a:t>
            </a:r>
            <a:r>
              <a:rPr sz="3100" spc="-160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671C65"/>
                </a:solidFill>
                <a:latin typeface="Trebuchet MS"/>
                <a:cs typeface="Trebuchet MS"/>
              </a:rPr>
              <a:t>la</a:t>
            </a:r>
            <a:r>
              <a:rPr sz="3100" spc="-155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100" spc="-10" dirty="0">
                <a:solidFill>
                  <a:srgbClr val="671C65"/>
                </a:solidFill>
                <a:latin typeface="Trebuchet MS"/>
                <a:cs typeface="Trebuchet MS"/>
              </a:rPr>
              <a:t>consultation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95316" y="3846790"/>
            <a:ext cx="3091180" cy="1334770"/>
            <a:chOff x="4395316" y="3846790"/>
            <a:chExt cx="3091180" cy="1334770"/>
          </a:xfrm>
        </p:grpSpPr>
        <p:sp>
          <p:nvSpPr>
            <p:cNvPr id="16" name="object 16"/>
            <p:cNvSpPr/>
            <p:nvPr/>
          </p:nvSpPr>
          <p:spPr>
            <a:xfrm>
              <a:off x="6047395" y="3884890"/>
              <a:ext cx="1401445" cy="1258570"/>
            </a:xfrm>
            <a:custGeom>
              <a:avLst/>
              <a:gdLst/>
              <a:ahLst/>
              <a:cxnLst/>
              <a:rect l="l" t="t" r="r" b="b"/>
              <a:pathLst>
                <a:path w="1401445" h="1258570">
                  <a:moveTo>
                    <a:pt x="0" y="0"/>
                  </a:moveTo>
                  <a:lnTo>
                    <a:pt x="1400885" y="0"/>
                  </a:lnTo>
                  <a:lnTo>
                    <a:pt x="1400885" y="1258490"/>
                  </a:lnTo>
                  <a:lnTo>
                    <a:pt x="0" y="1258490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95316" y="484573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1552471" y="0"/>
                  </a:moveTo>
                  <a:lnTo>
                    <a:pt x="0" y="0"/>
                  </a:lnTo>
                </a:path>
              </a:pathLst>
            </a:custGeom>
            <a:ln w="76199">
              <a:solidFill>
                <a:srgbClr val="0CBF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39669" y="5340054"/>
            <a:ext cx="23907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35" dirty="0">
                <a:solidFill>
                  <a:srgbClr val="D62323"/>
                </a:solidFill>
                <a:latin typeface="Lucida Sans Unicode"/>
                <a:cs typeface="Lucida Sans Unicode"/>
              </a:rPr>
              <a:t>Déposer</a:t>
            </a:r>
            <a:r>
              <a:rPr sz="2550" spc="-155" dirty="0">
                <a:solidFill>
                  <a:srgbClr val="D62323"/>
                </a:solidFill>
                <a:latin typeface="Lucida Sans Unicode"/>
                <a:cs typeface="Lucida Sans Unicode"/>
              </a:rPr>
              <a:t> </a:t>
            </a:r>
            <a:r>
              <a:rPr sz="2550" spc="-55" dirty="0">
                <a:solidFill>
                  <a:srgbClr val="D62323"/>
                </a:solidFill>
                <a:latin typeface="Lucida Sans Unicode"/>
                <a:cs typeface="Lucida Sans Unicode"/>
              </a:rPr>
              <a:t>son</a:t>
            </a:r>
            <a:r>
              <a:rPr sz="2550" spc="-150" dirty="0">
                <a:solidFill>
                  <a:srgbClr val="D62323"/>
                </a:solidFill>
                <a:latin typeface="Lucida Sans Unicode"/>
                <a:cs typeface="Lucida Sans Unicode"/>
              </a:rPr>
              <a:t> </a:t>
            </a:r>
            <a:r>
              <a:rPr sz="2550" spc="-25" dirty="0">
                <a:solidFill>
                  <a:srgbClr val="D62323"/>
                </a:solidFill>
                <a:latin typeface="Lucida Sans Unicode"/>
                <a:cs typeface="Lucida Sans Unicode"/>
              </a:rPr>
              <a:t>pli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37671" y="2875989"/>
            <a:ext cx="385699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14900"/>
              </a:lnSpc>
              <a:spcBef>
                <a:spcPts val="100"/>
              </a:spcBef>
            </a:pPr>
            <a:r>
              <a:rPr sz="3100" b="0" u="none" spc="114" dirty="0">
                <a:solidFill>
                  <a:srgbClr val="0CBFDE"/>
                </a:solidFill>
                <a:latin typeface="Trebuchet MS"/>
                <a:cs typeface="Trebuchet MS"/>
              </a:rPr>
              <a:t>Poser</a:t>
            </a:r>
            <a:r>
              <a:rPr sz="3100" b="0" u="none" spc="-13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b="0" u="none" spc="114" dirty="0">
                <a:solidFill>
                  <a:srgbClr val="0CBFDE"/>
                </a:solidFill>
                <a:latin typeface="Trebuchet MS"/>
                <a:cs typeface="Trebuchet MS"/>
              </a:rPr>
              <a:t>une</a:t>
            </a:r>
            <a:r>
              <a:rPr sz="3100" b="0" u="none" spc="-13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b="0" u="none" spc="60" dirty="0">
                <a:solidFill>
                  <a:srgbClr val="0CBFDE"/>
                </a:solidFill>
                <a:latin typeface="Trebuchet MS"/>
                <a:cs typeface="Trebuchet MS"/>
              </a:rPr>
              <a:t>question</a:t>
            </a:r>
            <a:r>
              <a:rPr sz="3100" b="0" u="none" spc="-130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b="0" u="none" spc="-50" dirty="0">
                <a:solidFill>
                  <a:srgbClr val="0CBFDE"/>
                </a:solidFill>
                <a:latin typeface="Trebuchet MS"/>
                <a:cs typeface="Trebuchet MS"/>
              </a:rPr>
              <a:t>à </a:t>
            </a:r>
            <a:r>
              <a:rPr sz="3100" b="0" u="none" spc="-30" dirty="0">
                <a:solidFill>
                  <a:srgbClr val="0CBFDE"/>
                </a:solidFill>
                <a:latin typeface="Trebuchet MS"/>
                <a:cs typeface="Trebuchet MS"/>
              </a:rPr>
              <a:t>l’acheteur</a:t>
            </a:r>
            <a:r>
              <a:rPr sz="3100" b="0" u="none" spc="-145" dirty="0">
                <a:solidFill>
                  <a:srgbClr val="0CBFDE"/>
                </a:solidFill>
                <a:latin typeface="Trebuchet MS"/>
                <a:cs typeface="Trebuchet MS"/>
              </a:rPr>
              <a:t> </a:t>
            </a:r>
            <a:r>
              <a:rPr sz="3100" b="0" u="none" spc="45" dirty="0">
                <a:solidFill>
                  <a:srgbClr val="0CBFDE"/>
                </a:solidFill>
                <a:latin typeface="Trebuchet MS"/>
                <a:cs typeface="Trebuchet MS"/>
              </a:rPr>
              <a:t>public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18363"/>
            <a:ext cx="18288000" cy="8368665"/>
            <a:chOff x="0" y="1918363"/>
            <a:chExt cx="18288000" cy="8368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7956" y="1918363"/>
              <a:ext cx="13222571" cy="8368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08786"/>
              <a:ext cx="18288000" cy="778510"/>
            </a:xfrm>
            <a:custGeom>
              <a:avLst/>
              <a:gdLst/>
              <a:ahLst/>
              <a:cxnLst/>
              <a:rect l="l" t="t" r="r" b="b"/>
              <a:pathLst>
                <a:path w="18288000" h="778509">
                  <a:moveTo>
                    <a:pt x="18287999" y="778213"/>
                  </a:moveTo>
                  <a:lnTo>
                    <a:pt x="0" y="778213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778213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034840" y="0"/>
            <a:ext cx="7134225" cy="152400"/>
            <a:chOff x="8034840" y="0"/>
            <a:chExt cx="7134225" cy="152400"/>
          </a:xfrm>
        </p:grpSpPr>
        <p:sp>
          <p:nvSpPr>
            <p:cNvPr id="9" name="object 9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0701" y="0"/>
                  </a:lnTo>
                  <a:lnTo>
                    <a:pt x="2380701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87815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08846" y="378383"/>
            <a:ext cx="5825490" cy="3127375"/>
            <a:chOff x="908846" y="378383"/>
            <a:chExt cx="5825490" cy="312737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846" y="1619249"/>
              <a:ext cx="1885949" cy="18859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99" y="378383"/>
              <a:ext cx="5705474" cy="167639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228340"/>
            <a:chOff x="5531862" y="3949876"/>
            <a:chExt cx="7223125" cy="322834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48170" cy="2882900"/>
            </a:xfrm>
            <a:custGeom>
              <a:avLst/>
              <a:gdLst/>
              <a:ahLst/>
              <a:cxnLst/>
              <a:rect l="l" t="t" r="r" b="b"/>
              <a:pathLst>
                <a:path w="6948170" h="2882900">
                  <a:moveTo>
                    <a:pt x="6947918" y="2882766"/>
                  </a:moveTo>
                  <a:lnTo>
                    <a:pt x="0" y="2882766"/>
                  </a:lnTo>
                  <a:lnTo>
                    <a:pt x="0" y="0"/>
                  </a:lnTo>
                  <a:lnTo>
                    <a:pt x="6947918" y="0"/>
                  </a:lnTo>
                  <a:lnTo>
                    <a:pt x="6947918" y="2882766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48170" cy="204597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1289685">
              <a:lnSpc>
                <a:spcPct val="116100"/>
              </a:lnSpc>
              <a:spcBef>
                <a:spcPts val="2450"/>
              </a:spcBef>
            </a:pPr>
            <a:r>
              <a:rPr sz="2800" spc="-229" dirty="0">
                <a:latin typeface="Trebuchet MS"/>
                <a:cs typeface="Trebuchet MS"/>
              </a:rPr>
              <a:t>5.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Créer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155" dirty="0">
                <a:latin typeface="Trebuchet MS"/>
                <a:cs typeface="Trebuchet MS"/>
              </a:rPr>
              <a:t>son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100" dirty="0">
                <a:latin typeface="Trebuchet MS"/>
                <a:cs typeface="Trebuchet MS"/>
              </a:rPr>
              <a:t>compte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sur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le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profil </a:t>
            </a:r>
            <a:r>
              <a:rPr sz="2800" dirty="0">
                <a:latin typeface="Trebuchet MS"/>
                <a:cs typeface="Trebuchet MS"/>
              </a:rPr>
              <a:t>acheteur</a:t>
            </a:r>
            <a:r>
              <a:rPr sz="2800" spc="19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Maximilien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6166485" cy="1219835"/>
            <a:chOff x="5849179" y="5422805"/>
            <a:chExt cx="6166485" cy="1219835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63755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87123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78383"/>
            <a:ext cx="14402435" cy="8136255"/>
            <a:chOff x="1028700" y="378383"/>
            <a:chExt cx="14402435" cy="8136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41" y="1770750"/>
              <a:ext cx="12572999" cy="67436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78383"/>
            <a:ext cx="15185390" cy="7568565"/>
            <a:chOff x="1028700" y="378383"/>
            <a:chExt cx="15185390" cy="7568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8512" y="2050491"/>
              <a:ext cx="12925422" cy="58959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28437" y="5463712"/>
              <a:ext cx="4015104" cy="554355"/>
            </a:xfrm>
            <a:custGeom>
              <a:avLst/>
              <a:gdLst/>
              <a:ahLst/>
              <a:cxnLst/>
              <a:rect l="l" t="t" r="r" b="b"/>
              <a:pathLst>
                <a:path w="4015104" h="554354">
                  <a:moveTo>
                    <a:pt x="0" y="0"/>
                  </a:moveTo>
                  <a:lnTo>
                    <a:pt x="4015070" y="0"/>
                  </a:lnTo>
                  <a:lnTo>
                    <a:pt x="4015070" y="553789"/>
                  </a:lnTo>
                  <a:lnTo>
                    <a:pt x="0" y="55378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4134" y="8122028"/>
            <a:ext cx="1637538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5335">
              <a:lnSpc>
                <a:spcPct val="114900"/>
              </a:lnSpc>
              <a:spcBef>
                <a:spcPts val="100"/>
              </a:spcBef>
            </a:pPr>
            <a:r>
              <a:rPr sz="3100" spc="-30" dirty="0">
                <a:latin typeface="Trebuchet MS"/>
                <a:cs typeface="Trebuchet MS"/>
              </a:rPr>
              <a:t>L’inscription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160" dirty="0">
                <a:latin typeface="Trebuchet MS"/>
                <a:cs typeface="Trebuchet MS"/>
              </a:rPr>
              <a:t>du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155" dirty="0">
                <a:latin typeface="Trebuchet MS"/>
                <a:cs typeface="Trebuchet MS"/>
              </a:rPr>
              <a:t>SIRET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est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obligatoire.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204" dirty="0">
                <a:latin typeface="Trebuchet MS"/>
                <a:cs typeface="Trebuchet MS"/>
              </a:rPr>
              <a:t>Un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lien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110" dirty="0">
                <a:latin typeface="Trebuchet MS"/>
                <a:cs typeface="Trebuchet MS"/>
              </a:rPr>
              <a:t>avec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l’INSEE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permet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récupérer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-25" dirty="0">
                <a:latin typeface="Trebuchet MS"/>
                <a:cs typeface="Trebuchet MS"/>
              </a:rPr>
              <a:t>la </a:t>
            </a:r>
            <a:r>
              <a:rPr sz="3100" spc="45" dirty="0">
                <a:latin typeface="Trebuchet MS"/>
                <a:cs typeface="Trebuchet MS"/>
              </a:rPr>
              <a:t>dénomination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sociale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et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l’adresse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l’entreprise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façon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automatique,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à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l’étape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suivante.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08786"/>
            <a:ext cx="18288000" cy="778510"/>
          </a:xfrm>
          <a:custGeom>
            <a:avLst/>
            <a:gdLst/>
            <a:ahLst/>
            <a:cxnLst/>
            <a:rect l="l" t="t" r="r" b="b"/>
            <a:pathLst>
              <a:path w="18288000" h="778509">
                <a:moveTo>
                  <a:pt x="18287999" y="778213"/>
                </a:moveTo>
                <a:lnTo>
                  <a:pt x="0" y="778213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78213"/>
                </a:lnTo>
                <a:close/>
              </a:path>
            </a:pathLst>
          </a:custGeom>
          <a:solidFill>
            <a:srgbClr val="652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78383"/>
            <a:ext cx="18288000" cy="1676400"/>
            <a:chOff x="0" y="378383"/>
            <a:chExt cx="18288000" cy="1676400"/>
          </a:xfrm>
        </p:grpSpPr>
        <p:sp>
          <p:nvSpPr>
            <p:cNvPr id="5" name="object 5"/>
            <p:cNvSpPr/>
            <p:nvPr/>
          </p:nvSpPr>
          <p:spPr>
            <a:xfrm>
              <a:off x="0" y="809624"/>
              <a:ext cx="18288000" cy="809625"/>
            </a:xfrm>
            <a:custGeom>
              <a:avLst/>
              <a:gdLst/>
              <a:ahLst/>
              <a:cxnLst/>
              <a:rect l="l" t="t" r="r" b="b"/>
              <a:pathLst>
                <a:path w="18288000" h="809625">
                  <a:moveTo>
                    <a:pt x="0" y="0"/>
                  </a:moveTo>
                  <a:lnTo>
                    <a:pt x="18287999" y="0"/>
                  </a:lnTo>
                  <a:lnTo>
                    <a:pt x="18287999" y="809624"/>
                  </a:lnTo>
                  <a:lnTo>
                    <a:pt x="0" y="809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1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034840" y="0"/>
            <a:ext cx="7124700" cy="152400"/>
            <a:chOff x="8034840" y="0"/>
            <a:chExt cx="7124700" cy="152400"/>
          </a:xfrm>
        </p:grpSpPr>
        <p:sp>
          <p:nvSpPr>
            <p:cNvPr id="9" name="object 9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7829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1600200"/>
            <a:ext cx="18288000" cy="7905750"/>
            <a:chOff x="0" y="1600200"/>
            <a:chExt cx="18288000" cy="79057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18287999" cy="79057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42226" y="3605206"/>
              <a:ext cx="4203700" cy="4191000"/>
            </a:xfrm>
            <a:custGeom>
              <a:avLst/>
              <a:gdLst/>
              <a:ahLst/>
              <a:cxnLst/>
              <a:rect l="l" t="t" r="r" b="b"/>
              <a:pathLst>
                <a:path w="4203700" h="4191000">
                  <a:moveTo>
                    <a:pt x="2340180" y="12699"/>
                  </a:moveTo>
                  <a:lnTo>
                    <a:pt x="1863365" y="12699"/>
                  </a:lnTo>
                  <a:lnTo>
                    <a:pt x="1910468" y="0"/>
                  </a:lnTo>
                  <a:lnTo>
                    <a:pt x="2293077" y="0"/>
                  </a:lnTo>
                  <a:lnTo>
                    <a:pt x="2340180" y="12699"/>
                  </a:lnTo>
                  <a:close/>
                </a:path>
                <a:path w="4203700" h="4191000">
                  <a:moveTo>
                    <a:pt x="2433438" y="25399"/>
                  </a:moveTo>
                  <a:lnTo>
                    <a:pt x="1770108" y="25399"/>
                  </a:lnTo>
                  <a:lnTo>
                    <a:pt x="1816574" y="12699"/>
                  </a:lnTo>
                  <a:lnTo>
                    <a:pt x="2386971" y="12699"/>
                  </a:lnTo>
                  <a:lnTo>
                    <a:pt x="2433438" y="25399"/>
                  </a:lnTo>
                  <a:close/>
                </a:path>
                <a:path w="4203700" h="4191000">
                  <a:moveTo>
                    <a:pt x="2570779" y="50799"/>
                  </a:moveTo>
                  <a:lnTo>
                    <a:pt x="1632767" y="50799"/>
                  </a:lnTo>
                  <a:lnTo>
                    <a:pt x="1723976" y="25399"/>
                  </a:lnTo>
                  <a:lnTo>
                    <a:pt x="2479569" y="25399"/>
                  </a:lnTo>
                  <a:lnTo>
                    <a:pt x="2570779" y="50799"/>
                  </a:lnTo>
                  <a:close/>
                </a:path>
                <a:path w="4203700" h="4191000">
                  <a:moveTo>
                    <a:pt x="2615834" y="4140199"/>
                  </a:moveTo>
                  <a:lnTo>
                    <a:pt x="1587711" y="4140199"/>
                  </a:lnTo>
                  <a:lnTo>
                    <a:pt x="1454884" y="4102099"/>
                  </a:lnTo>
                  <a:lnTo>
                    <a:pt x="1411426" y="4076699"/>
                  </a:lnTo>
                  <a:lnTo>
                    <a:pt x="1325806" y="4051299"/>
                  </a:lnTo>
                  <a:lnTo>
                    <a:pt x="1283668" y="4025899"/>
                  </a:lnTo>
                  <a:lnTo>
                    <a:pt x="1200792" y="4000499"/>
                  </a:lnTo>
                  <a:lnTo>
                    <a:pt x="1119861" y="3949699"/>
                  </a:lnTo>
                  <a:lnTo>
                    <a:pt x="1080154" y="3936999"/>
                  </a:lnTo>
                  <a:lnTo>
                    <a:pt x="1002314" y="3886199"/>
                  </a:lnTo>
                  <a:lnTo>
                    <a:pt x="926651" y="3835399"/>
                  </a:lnTo>
                  <a:lnTo>
                    <a:pt x="889665" y="3809999"/>
                  </a:lnTo>
                  <a:lnTo>
                    <a:pt x="853258" y="3784599"/>
                  </a:lnTo>
                  <a:lnTo>
                    <a:pt x="817442" y="3759199"/>
                  </a:lnTo>
                  <a:lnTo>
                    <a:pt x="782228" y="3733799"/>
                  </a:lnTo>
                  <a:lnTo>
                    <a:pt x="747627" y="3708399"/>
                  </a:lnTo>
                  <a:lnTo>
                    <a:pt x="713652" y="3670299"/>
                  </a:lnTo>
                  <a:lnTo>
                    <a:pt x="680314" y="3644899"/>
                  </a:lnTo>
                  <a:lnTo>
                    <a:pt x="647624" y="3606799"/>
                  </a:lnTo>
                  <a:lnTo>
                    <a:pt x="615595" y="3581399"/>
                  </a:lnTo>
                  <a:lnTo>
                    <a:pt x="584237" y="3555999"/>
                  </a:lnTo>
                  <a:lnTo>
                    <a:pt x="553563" y="3517899"/>
                  </a:lnTo>
                  <a:lnTo>
                    <a:pt x="523583" y="3479799"/>
                  </a:lnTo>
                  <a:lnTo>
                    <a:pt x="494310" y="3454399"/>
                  </a:lnTo>
                  <a:lnTo>
                    <a:pt x="465755" y="3416299"/>
                  </a:lnTo>
                  <a:lnTo>
                    <a:pt x="437930" y="3378199"/>
                  </a:lnTo>
                  <a:lnTo>
                    <a:pt x="410847" y="3340099"/>
                  </a:lnTo>
                  <a:lnTo>
                    <a:pt x="384516" y="3301999"/>
                  </a:lnTo>
                  <a:lnTo>
                    <a:pt x="358949" y="3276599"/>
                  </a:lnTo>
                  <a:lnTo>
                    <a:pt x="334159" y="3238499"/>
                  </a:lnTo>
                  <a:lnTo>
                    <a:pt x="310157" y="3200399"/>
                  </a:lnTo>
                  <a:lnTo>
                    <a:pt x="286953" y="3162299"/>
                  </a:lnTo>
                  <a:lnTo>
                    <a:pt x="264561" y="3111499"/>
                  </a:lnTo>
                  <a:lnTo>
                    <a:pt x="242991" y="3073399"/>
                  </a:lnTo>
                  <a:lnTo>
                    <a:pt x="222255" y="3035299"/>
                  </a:lnTo>
                  <a:lnTo>
                    <a:pt x="202365" y="2997199"/>
                  </a:lnTo>
                  <a:lnTo>
                    <a:pt x="183331" y="2959099"/>
                  </a:lnTo>
                  <a:lnTo>
                    <a:pt x="165167" y="2908299"/>
                  </a:lnTo>
                  <a:lnTo>
                    <a:pt x="147884" y="2870199"/>
                  </a:lnTo>
                  <a:lnTo>
                    <a:pt x="131492" y="2832099"/>
                  </a:lnTo>
                  <a:lnTo>
                    <a:pt x="116004" y="2781299"/>
                  </a:lnTo>
                  <a:lnTo>
                    <a:pt x="101431" y="2743199"/>
                  </a:lnTo>
                  <a:lnTo>
                    <a:pt x="87785" y="2692399"/>
                  </a:lnTo>
                  <a:lnTo>
                    <a:pt x="75077" y="2654299"/>
                  </a:lnTo>
                  <a:lnTo>
                    <a:pt x="63319" y="2603499"/>
                  </a:lnTo>
                  <a:lnTo>
                    <a:pt x="52523" y="2565399"/>
                  </a:lnTo>
                  <a:lnTo>
                    <a:pt x="42700" y="2514599"/>
                  </a:lnTo>
                  <a:lnTo>
                    <a:pt x="33862" y="2476499"/>
                  </a:lnTo>
                  <a:lnTo>
                    <a:pt x="26020" y="2425699"/>
                  </a:lnTo>
                  <a:lnTo>
                    <a:pt x="19186" y="2374899"/>
                  </a:lnTo>
                  <a:lnTo>
                    <a:pt x="13372" y="2336799"/>
                  </a:lnTo>
                  <a:lnTo>
                    <a:pt x="8589" y="2285999"/>
                  </a:lnTo>
                  <a:lnTo>
                    <a:pt x="4848" y="2235199"/>
                  </a:lnTo>
                  <a:lnTo>
                    <a:pt x="2162" y="2197099"/>
                  </a:lnTo>
                  <a:lnTo>
                    <a:pt x="542" y="2146299"/>
                  </a:lnTo>
                  <a:lnTo>
                    <a:pt x="0" y="2095499"/>
                  </a:lnTo>
                  <a:lnTo>
                    <a:pt x="542" y="2044699"/>
                  </a:lnTo>
                  <a:lnTo>
                    <a:pt x="2162" y="1993899"/>
                  </a:lnTo>
                  <a:lnTo>
                    <a:pt x="4848" y="1955799"/>
                  </a:lnTo>
                  <a:lnTo>
                    <a:pt x="8589" y="1904999"/>
                  </a:lnTo>
                  <a:lnTo>
                    <a:pt x="13372" y="1854199"/>
                  </a:lnTo>
                  <a:lnTo>
                    <a:pt x="19186" y="1816099"/>
                  </a:lnTo>
                  <a:lnTo>
                    <a:pt x="26020" y="1765299"/>
                  </a:lnTo>
                  <a:lnTo>
                    <a:pt x="33862" y="1714499"/>
                  </a:lnTo>
                  <a:lnTo>
                    <a:pt x="42700" y="1676399"/>
                  </a:lnTo>
                  <a:lnTo>
                    <a:pt x="52523" y="1625599"/>
                  </a:lnTo>
                  <a:lnTo>
                    <a:pt x="63319" y="1587499"/>
                  </a:lnTo>
                  <a:lnTo>
                    <a:pt x="75077" y="1536699"/>
                  </a:lnTo>
                  <a:lnTo>
                    <a:pt x="87785" y="1498599"/>
                  </a:lnTo>
                  <a:lnTo>
                    <a:pt x="101431" y="1447799"/>
                  </a:lnTo>
                  <a:lnTo>
                    <a:pt x="116004" y="1409699"/>
                  </a:lnTo>
                  <a:lnTo>
                    <a:pt x="131492" y="1358899"/>
                  </a:lnTo>
                  <a:lnTo>
                    <a:pt x="147884" y="1320799"/>
                  </a:lnTo>
                  <a:lnTo>
                    <a:pt x="165167" y="1282699"/>
                  </a:lnTo>
                  <a:lnTo>
                    <a:pt x="183331" y="1231899"/>
                  </a:lnTo>
                  <a:lnTo>
                    <a:pt x="202365" y="1193799"/>
                  </a:lnTo>
                  <a:lnTo>
                    <a:pt x="222255" y="1155699"/>
                  </a:lnTo>
                  <a:lnTo>
                    <a:pt x="242991" y="1117599"/>
                  </a:lnTo>
                  <a:lnTo>
                    <a:pt x="264561" y="1079499"/>
                  </a:lnTo>
                  <a:lnTo>
                    <a:pt x="286953" y="1028699"/>
                  </a:lnTo>
                  <a:lnTo>
                    <a:pt x="310157" y="990599"/>
                  </a:lnTo>
                  <a:lnTo>
                    <a:pt x="334159" y="952499"/>
                  </a:lnTo>
                  <a:lnTo>
                    <a:pt x="358949" y="914399"/>
                  </a:lnTo>
                  <a:lnTo>
                    <a:pt x="384516" y="888999"/>
                  </a:lnTo>
                  <a:lnTo>
                    <a:pt x="410847" y="850899"/>
                  </a:lnTo>
                  <a:lnTo>
                    <a:pt x="437930" y="812799"/>
                  </a:lnTo>
                  <a:lnTo>
                    <a:pt x="465755" y="774699"/>
                  </a:lnTo>
                  <a:lnTo>
                    <a:pt x="494310" y="736599"/>
                  </a:lnTo>
                  <a:lnTo>
                    <a:pt x="523583" y="711199"/>
                  </a:lnTo>
                  <a:lnTo>
                    <a:pt x="553563" y="673099"/>
                  </a:lnTo>
                  <a:lnTo>
                    <a:pt x="584237" y="647699"/>
                  </a:lnTo>
                  <a:lnTo>
                    <a:pt x="615595" y="609599"/>
                  </a:lnTo>
                  <a:lnTo>
                    <a:pt x="647624" y="584199"/>
                  </a:lnTo>
                  <a:lnTo>
                    <a:pt x="680314" y="546099"/>
                  </a:lnTo>
                  <a:lnTo>
                    <a:pt x="713652" y="520699"/>
                  </a:lnTo>
                  <a:lnTo>
                    <a:pt x="747627" y="482599"/>
                  </a:lnTo>
                  <a:lnTo>
                    <a:pt x="782228" y="457199"/>
                  </a:lnTo>
                  <a:lnTo>
                    <a:pt x="817442" y="431799"/>
                  </a:lnTo>
                  <a:lnTo>
                    <a:pt x="853258" y="406399"/>
                  </a:lnTo>
                  <a:lnTo>
                    <a:pt x="889665" y="380999"/>
                  </a:lnTo>
                  <a:lnTo>
                    <a:pt x="926651" y="355599"/>
                  </a:lnTo>
                  <a:lnTo>
                    <a:pt x="1002314" y="304799"/>
                  </a:lnTo>
                  <a:lnTo>
                    <a:pt x="1080154" y="253999"/>
                  </a:lnTo>
                  <a:lnTo>
                    <a:pt x="1119861" y="241299"/>
                  </a:lnTo>
                  <a:lnTo>
                    <a:pt x="1200792" y="190499"/>
                  </a:lnTo>
                  <a:lnTo>
                    <a:pt x="1283668" y="165099"/>
                  </a:lnTo>
                  <a:lnTo>
                    <a:pt x="1325806" y="139699"/>
                  </a:lnTo>
                  <a:lnTo>
                    <a:pt x="1411426" y="114299"/>
                  </a:lnTo>
                  <a:lnTo>
                    <a:pt x="1454884" y="88899"/>
                  </a:lnTo>
                  <a:lnTo>
                    <a:pt x="1587711" y="50799"/>
                  </a:lnTo>
                  <a:lnTo>
                    <a:pt x="2615834" y="50799"/>
                  </a:lnTo>
                  <a:lnTo>
                    <a:pt x="2748662" y="88899"/>
                  </a:lnTo>
                  <a:lnTo>
                    <a:pt x="2792120" y="114299"/>
                  </a:lnTo>
                  <a:lnTo>
                    <a:pt x="2877739" y="139699"/>
                  </a:lnTo>
                  <a:lnTo>
                    <a:pt x="2919878" y="165099"/>
                  </a:lnTo>
                  <a:lnTo>
                    <a:pt x="3002754" y="190499"/>
                  </a:lnTo>
                  <a:lnTo>
                    <a:pt x="3083685" y="241299"/>
                  </a:lnTo>
                  <a:lnTo>
                    <a:pt x="3123392" y="253999"/>
                  </a:lnTo>
                  <a:lnTo>
                    <a:pt x="3201231" y="304799"/>
                  </a:lnTo>
                  <a:lnTo>
                    <a:pt x="3276894" y="355599"/>
                  </a:lnTo>
                  <a:lnTo>
                    <a:pt x="3313880" y="380999"/>
                  </a:lnTo>
                  <a:lnTo>
                    <a:pt x="3350287" y="406399"/>
                  </a:lnTo>
                  <a:lnTo>
                    <a:pt x="3386104" y="431799"/>
                  </a:lnTo>
                  <a:lnTo>
                    <a:pt x="3421318" y="457199"/>
                  </a:lnTo>
                  <a:lnTo>
                    <a:pt x="3455918" y="482599"/>
                  </a:lnTo>
                  <a:lnTo>
                    <a:pt x="3489894" y="520699"/>
                  </a:lnTo>
                  <a:lnTo>
                    <a:pt x="3523232" y="546099"/>
                  </a:lnTo>
                  <a:lnTo>
                    <a:pt x="3555921" y="584199"/>
                  </a:lnTo>
                  <a:lnTo>
                    <a:pt x="3587951" y="609599"/>
                  </a:lnTo>
                  <a:lnTo>
                    <a:pt x="3619309" y="647699"/>
                  </a:lnTo>
                  <a:lnTo>
                    <a:pt x="3649983" y="673099"/>
                  </a:lnTo>
                  <a:lnTo>
                    <a:pt x="3679962" y="711199"/>
                  </a:lnTo>
                  <a:lnTo>
                    <a:pt x="3709235" y="736599"/>
                  </a:lnTo>
                  <a:lnTo>
                    <a:pt x="3737790" y="774699"/>
                  </a:lnTo>
                  <a:lnTo>
                    <a:pt x="3765615" y="812799"/>
                  </a:lnTo>
                  <a:lnTo>
                    <a:pt x="3792699" y="850899"/>
                  </a:lnTo>
                  <a:lnTo>
                    <a:pt x="3819030" y="888999"/>
                  </a:lnTo>
                  <a:lnTo>
                    <a:pt x="3844596" y="914399"/>
                  </a:lnTo>
                  <a:lnTo>
                    <a:pt x="3869386" y="952499"/>
                  </a:lnTo>
                  <a:lnTo>
                    <a:pt x="3893389" y="990599"/>
                  </a:lnTo>
                  <a:lnTo>
                    <a:pt x="3916592" y="1028699"/>
                  </a:lnTo>
                  <a:lnTo>
                    <a:pt x="3938985" y="1079499"/>
                  </a:lnTo>
                  <a:lnTo>
                    <a:pt x="3960555" y="1117599"/>
                  </a:lnTo>
                  <a:lnTo>
                    <a:pt x="3981291" y="1155699"/>
                  </a:lnTo>
                  <a:lnTo>
                    <a:pt x="4001181" y="1193799"/>
                  </a:lnTo>
                  <a:lnTo>
                    <a:pt x="4020214" y="1231899"/>
                  </a:lnTo>
                  <a:lnTo>
                    <a:pt x="4038378" y="1282699"/>
                  </a:lnTo>
                  <a:lnTo>
                    <a:pt x="4055662" y="1320799"/>
                  </a:lnTo>
                  <a:lnTo>
                    <a:pt x="4072054" y="1358899"/>
                  </a:lnTo>
                  <a:lnTo>
                    <a:pt x="4087542" y="1409699"/>
                  </a:lnTo>
                  <a:lnTo>
                    <a:pt x="4102115" y="1447799"/>
                  </a:lnTo>
                  <a:lnTo>
                    <a:pt x="4115761" y="1498599"/>
                  </a:lnTo>
                  <a:lnTo>
                    <a:pt x="4128469" y="1536699"/>
                  </a:lnTo>
                  <a:lnTo>
                    <a:pt x="4140226" y="1587499"/>
                  </a:lnTo>
                  <a:lnTo>
                    <a:pt x="4151023" y="1625599"/>
                  </a:lnTo>
                  <a:lnTo>
                    <a:pt x="4160846" y="1676399"/>
                  </a:lnTo>
                  <a:lnTo>
                    <a:pt x="4169684" y="1714499"/>
                  </a:lnTo>
                  <a:lnTo>
                    <a:pt x="4177526" y="1765299"/>
                  </a:lnTo>
                  <a:lnTo>
                    <a:pt x="4184359" y="1816099"/>
                  </a:lnTo>
                  <a:lnTo>
                    <a:pt x="4190174" y="1854199"/>
                  </a:lnTo>
                  <a:lnTo>
                    <a:pt x="4194957" y="1904999"/>
                  </a:lnTo>
                  <a:lnTo>
                    <a:pt x="4198697" y="1955799"/>
                  </a:lnTo>
                  <a:lnTo>
                    <a:pt x="4201383" y="1993899"/>
                  </a:lnTo>
                  <a:lnTo>
                    <a:pt x="4203004" y="2044699"/>
                  </a:lnTo>
                  <a:lnTo>
                    <a:pt x="4203546" y="2095499"/>
                  </a:lnTo>
                  <a:lnTo>
                    <a:pt x="4203004" y="2146299"/>
                  </a:lnTo>
                  <a:lnTo>
                    <a:pt x="4201383" y="2197099"/>
                  </a:lnTo>
                  <a:lnTo>
                    <a:pt x="4198697" y="2235199"/>
                  </a:lnTo>
                  <a:lnTo>
                    <a:pt x="4194957" y="2285999"/>
                  </a:lnTo>
                  <a:lnTo>
                    <a:pt x="4190174" y="2336799"/>
                  </a:lnTo>
                  <a:lnTo>
                    <a:pt x="4184359" y="2374899"/>
                  </a:lnTo>
                  <a:lnTo>
                    <a:pt x="4177526" y="2425699"/>
                  </a:lnTo>
                  <a:lnTo>
                    <a:pt x="4169684" y="2476499"/>
                  </a:lnTo>
                  <a:lnTo>
                    <a:pt x="4160846" y="2514599"/>
                  </a:lnTo>
                  <a:lnTo>
                    <a:pt x="4151023" y="2565399"/>
                  </a:lnTo>
                  <a:lnTo>
                    <a:pt x="4140226" y="2603499"/>
                  </a:lnTo>
                  <a:lnTo>
                    <a:pt x="4128469" y="2654299"/>
                  </a:lnTo>
                  <a:lnTo>
                    <a:pt x="4115761" y="2692399"/>
                  </a:lnTo>
                  <a:lnTo>
                    <a:pt x="4102115" y="2743199"/>
                  </a:lnTo>
                  <a:lnTo>
                    <a:pt x="4087542" y="2781299"/>
                  </a:lnTo>
                  <a:lnTo>
                    <a:pt x="4072054" y="2832099"/>
                  </a:lnTo>
                  <a:lnTo>
                    <a:pt x="4055662" y="2870199"/>
                  </a:lnTo>
                  <a:lnTo>
                    <a:pt x="4038378" y="2908299"/>
                  </a:lnTo>
                  <a:lnTo>
                    <a:pt x="4020214" y="2959099"/>
                  </a:lnTo>
                  <a:lnTo>
                    <a:pt x="4001181" y="2997199"/>
                  </a:lnTo>
                  <a:lnTo>
                    <a:pt x="3981291" y="3035299"/>
                  </a:lnTo>
                  <a:lnTo>
                    <a:pt x="3960555" y="3073399"/>
                  </a:lnTo>
                  <a:lnTo>
                    <a:pt x="3938985" y="3111499"/>
                  </a:lnTo>
                  <a:lnTo>
                    <a:pt x="3916592" y="3162299"/>
                  </a:lnTo>
                  <a:lnTo>
                    <a:pt x="3893389" y="3200399"/>
                  </a:lnTo>
                  <a:lnTo>
                    <a:pt x="3869386" y="3238499"/>
                  </a:lnTo>
                  <a:lnTo>
                    <a:pt x="3844596" y="3276599"/>
                  </a:lnTo>
                  <a:lnTo>
                    <a:pt x="3819030" y="3301999"/>
                  </a:lnTo>
                  <a:lnTo>
                    <a:pt x="3792699" y="3340099"/>
                  </a:lnTo>
                  <a:lnTo>
                    <a:pt x="3765615" y="3378199"/>
                  </a:lnTo>
                  <a:lnTo>
                    <a:pt x="3737790" y="3416299"/>
                  </a:lnTo>
                  <a:lnTo>
                    <a:pt x="3709235" y="3454399"/>
                  </a:lnTo>
                  <a:lnTo>
                    <a:pt x="3679962" y="3479799"/>
                  </a:lnTo>
                  <a:lnTo>
                    <a:pt x="3649983" y="3517899"/>
                  </a:lnTo>
                  <a:lnTo>
                    <a:pt x="3619309" y="3555999"/>
                  </a:lnTo>
                  <a:lnTo>
                    <a:pt x="3587951" y="3581399"/>
                  </a:lnTo>
                  <a:lnTo>
                    <a:pt x="3555921" y="3606799"/>
                  </a:lnTo>
                  <a:lnTo>
                    <a:pt x="3523232" y="3644899"/>
                  </a:lnTo>
                  <a:lnTo>
                    <a:pt x="3489894" y="3670299"/>
                  </a:lnTo>
                  <a:lnTo>
                    <a:pt x="3455918" y="3708399"/>
                  </a:lnTo>
                  <a:lnTo>
                    <a:pt x="3421318" y="3733799"/>
                  </a:lnTo>
                  <a:lnTo>
                    <a:pt x="3386104" y="3759199"/>
                  </a:lnTo>
                  <a:lnTo>
                    <a:pt x="3350287" y="3784599"/>
                  </a:lnTo>
                  <a:lnTo>
                    <a:pt x="3313880" y="3809999"/>
                  </a:lnTo>
                  <a:lnTo>
                    <a:pt x="3276894" y="3835399"/>
                  </a:lnTo>
                  <a:lnTo>
                    <a:pt x="3201231" y="3886199"/>
                  </a:lnTo>
                  <a:lnTo>
                    <a:pt x="3123392" y="3936999"/>
                  </a:lnTo>
                  <a:lnTo>
                    <a:pt x="3083685" y="3949699"/>
                  </a:lnTo>
                  <a:lnTo>
                    <a:pt x="3002754" y="4000499"/>
                  </a:lnTo>
                  <a:lnTo>
                    <a:pt x="2919878" y="4025899"/>
                  </a:lnTo>
                  <a:lnTo>
                    <a:pt x="2877739" y="4051299"/>
                  </a:lnTo>
                  <a:lnTo>
                    <a:pt x="2792120" y="4076699"/>
                  </a:lnTo>
                  <a:lnTo>
                    <a:pt x="2748662" y="4102099"/>
                  </a:lnTo>
                  <a:lnTo>
                    <a:pt x="2615834" y="4140199"/>
                  </a:lnTo>
                  <a:close/>
                </a:path>
                <a:path w="4203700" h="4191000">
                  <a:moveTo>
                    <a:pt x="2479569" y="4165599"/>
                  </a:moveTo>
                  <a:lnTo>
                    <a:pt x="1723976" y="4165599"/>
                  </a:lnTo>
                  <a:lnTo>
                    <a:pt x="1632767" y="4140199"/>
                  </a:lnTo>
                  <a:lnTo>
                    <a:pt x="2570779" y="4140199"/>
                  </a:lnTo>
                  <a:lnTo>
                    <a:pt x="2479569" y="4165599"/>
                  </a:lnTo>
                  <a:close/>
                </a:path>
                <a:path w="4203700" h="4191000">
                  <a:moveTo>
                    <a:pt x="2386971" y="4178299"/>
                  </a:moveTo>
                  <a:lnTo>
                    <a:pt x="1816574" y="4178299"/>
                  </a:lnTo>
                  <a:lnTo>
                    <a:pt x="1770108" y="4165599"/>
                  </a:lnTo>
                  <a:lnTo>
                    <a:pt x="2433438" y="4165599"/>
                  </a:lnTo>
                  <a:lnTo>
                    <a:pt x="2386971" y="4178299"/>
                  </a:lnTo>
                  <a:close/>
                </a:path>
                <a:path w="4203700" h="4191000">
                  <a:moveTo>
                    <a:pt x="2293077" y="4190999"/>
                  </a:moveTo>
                  <a:lnTo>
                    <a:pt x="1910468" y="4190999"/>
                  </a:lnTo>
                  <a:lnTo>
                    <a:pt x="1863365" y="4178299"/>
                  </a:lnTo>
                  <a:lnTo>
                    <a:pt x="2340180" y="4178299"/>
                  </a:lnTo>
                  <a:lnTo>
                    <a:pt x="2293077" y="4190999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61258" y="3057811"/>
              <a:ext cx="5273675" cy="5270500"/>
            </a:xfrm>
            <a:custGeom>
              <a:avLst/>
              <a:gdLst/>
              <a:ahLst/>
              <a:cxnLst/>
              <a:rect l="l" t="t" r="r" b="b"/>
              <a:pathLst>
                <a:path w="5273675" h="5270500">
                  <a:moveTo>
                    <a:pt x="2923363" y="12700"/>
                  </a:moveTo>
                  <a:lnTo>
                    <a:pt x="2349765" y="12700"/>
                  </a:lnTo>
                  <a:lnTo>
                    <a:pt x="2396996" y="0"/>
                  </a:lnTo>
                  <a:lnTo>
                    <a:pt x="2876132" y="0"/>
                  </a:lnTo>
                  <a:lnTo>
                    <a:pt x="2923363" y="12700"/>
                  </a:lnTo>
                  <a:close/>
                </a:path>
                <a:path w="5273675" h="5270500">
                  <a:moveTo>
                    <a:pt x="3017081" y="25400"/>
                  </a:moveTo>
                  <a:lnTo>
                    <a:pt x="2256047" y="25400"/>
                  </a:lnTo>
                  <a:lnTo>
                    <a:pt x="2302780" y="12700"/>
                  </a:lnTo>
                  <a:lnTo>
                    <a:pt x="2970348" y="12700"/>
                  </a:lnTo>
                  <a:lnTo>
                    <a:pt x="3017081" y="25400"/>
                  </a:lnTo>
                  <a:close/>
                </a:path>
                <a:path w="5273675" h="5270500">
                  <a:moveTo>
                    <a:pt x="2350752" y="50800"/>
                  </a:moveTo>
                  <a:lnTo>
                    <a:pt x="2117440" y="50800"/>
                  </a:lnTo>
                  <a:lnTo>
                    <a:pt x="2209574" y="25400"/>
                  </a:lnTo>
                  <a:lnTo>
                    <a:pt x="3063554" y="25400"/>
                  </a:lnTo>
                  <a:lnTo>
                    <a:pt x="3109758" y="38100"/>
                  </a:lnTo>
                  <a:lnTo>
                    <a:pt x="2397811" y="38100"/>
                  </a:lnTo>
                  <a:lnTo>
                    <a:pt x="2350752" y="50800"/>
                  </a:lnTo>
                  <a:close/>
                </a:path>
                <a:path w="5273675" h="5270500">
                  <a:moveTo>
                    <a:pt x="3155688" y="50800"/>
                  </a:moveTo>
                  <a:lnTo>
                    <a:pt x="2922376" y="50800"/>
                  </a:lnTo>
                  <a:lnTo>
                    <a:pt x="2875317" y="38100"/>
                  </a:lnTo>
                  <a:lnTo>
                    <a:pt x="3109758" y="38100"/>
                  </a:lnTo>
                  <a:lnTo>
                    <a:pt x="3155688" y="50800"/>
                  </a:lnTo>
                  <a:close/>
                </a:path>
                <a:path w="5273675" h="5270500">
                  <a:moveTo>
                    <a:pt x="2397811" y="5219700"/>
                  </a:moveTo>
                  <a:lnTo>
                    <a:pt x="2117440" y="5219700"/>
                  </a:lnTo>
                  <a:lnTo>
                    <a:pt x="1717701" y="5105400"/>
                  </a:lnTo>
                  <a:lnTo>
                    <a:pt x="1674937" y="5080000"/>
                  </a:lnTo>
                  <a:lnTo>
                    <a:pt x="1590492" y="5054600"/>
                  </a:lnTo>
                  <a:lnTo>
                    <a:pt x="1548824" y="5029200"/>
                  </a:lnTo>
                  <a:lnTo>
                    <a:pt x="1507538" y="5016500"/>
                  </a:lnTo>
                  <a:lnTo>
                    <a:pt x="1426135" y="4965700"/>
                  </a:lnTo>
                  <a:lnTo>
                    <a:pt x="1386035" y="4953000"/>
                  </a:lnTo>
                  <a:lnTo>
                    <a:pt x="1346345" y="4927600"/>
                  </a:lnTo>
                  <a:lnTo>
                    <a:pt x="1268227" y="4876800"/>
                  </a:lnTo>
                  <a:lnTo>
                    <a:pt x="1229814" y="4864100"/>
                  </a:lnTo>
                  <a:lnTo>
                    <a:pt x="1154317" y="4813300"/>
                  </a:lnTo>
                  <a:lnTo>
                    <a:pt x="1080643" y="4762500"/>
                  </a:lnTo>
                  <a:lnTo>
                    <a:pt x="1044508" y="4724400"/>
                  </a:lnTo>
                  <a:lnTo>
                    <a:pt x="973680" y="4673600"/>
                  </a:lnTo>
                  <a:lnTo>
                    <a:pt x="939002" y="4648200"/>
                  </a:lnTo>
                  <a:lnTo>
                    <a:pt x="904824" y="4610100"/>
                  </a:lnTo>
                  <a:lnTo>
                    <a:pt x="871155" y="4584700"/>
                  </a:lnTo>
                  <a:lnTo>
                    <a:pt x="838002" y="4559300"/>
                  </a:lnTo>
                  <a:lnTo>
                    <a:pt x="805372" y="4521200"/>
                  </a:lnTo>
                  <a:lnTo>
                    <a:pt x="773273" y="4495800"/>
                  </a:lnTo>
                  <a:lnTo>
                    <a:pt x="741712" y="4457700"/>
                  </a:lnTo>
                  <a:lnTo>
                    <a:pt x="710696" y="4432300"/>
                  </a:lnTo>
                  <a:lnTo>
                    <a:pt x="680234" y="4394200"/>
                  </a:lnTo>
                  <a:lnTo>
                    <a:pt x="650333" y="4356100"/>
                  </a:lnTo>
                  <a:lnTo>
                    <a:pt x="621001" y="4330700"/>
                  </a:lnTo>
                  <a:lnTo>
                    <a:pt x="592244" y="4292600"/>
                  </a:lnTo>
                  <a:lnTo>
                    <a:pt x="564070" y="4254500"/>
                  </a:lnTo>
                  <a:lnTo>
                    <a:pt x="536487" y="4216400"/>
                  </a:lnTo>
                  <a:lnTo>
                    <a:pt x="509503" y="4191000"/>
                  </a:lnTo>
                  <a:lnTo>
                    <a:pt x="483125" y="4152900"/>
                  </a:lnTo>
                  <a:lnTo>
                    <a:pt x="457360" y="4114800"/>
                  </a:lnTo>
                  <a:lnTo>
                    <a:pt x="432216" y="4076700"/>
                  </a:lnTo>
                  <a:lnTo>
                    <a:pt x="407700" y="4038600"/>
                  </a:lnTo>
                  <a:lnTo>
                    <a:pt x="383821" y="4000500"/>
                  </a:lnTo>
                  <a:lnTo>
                    <a:pt x="360585" y="3962400"/>
                  </a:lnTo>
                  <a:lnTo>
                    <a:pt x="338000" y="3924300"/>
                  </a:lnTo>
                  <a:lnTo>
                    <a:pt x="316073" y="3886200"/>
                  </a:lnTo>
                  <a:lnTo>
                    <a:pt x="294813" y="3835400"/>
                  </a:lnTo>
                  <a:lnTo>
                    <a:pt x="274226" y="3797300"/>
                  </a:lnTo>
                  <a:lnTo>
                    <a:pt x="254320" y="3759200"/>
                  </a:lnTo>
                  <a:lnTo>
                    <a:pt x="235103" y="3721100"/>
                  </a:lnTo>
                  <a:lnTo>
                    <a:pt x="216582" y="3670300"/>
                  </a:lnTo>
                  <a:lnTo>
                    <a:pt x="198764" y="3632200"/>
                  </a:lnTo>
                  <a:lnTo>
                    <a:pt x="181657" y="3594100"/>
                  </a:lnTo>
                  <a:lnTo>
                    <a:pt x="165270" y="3543300"/>
                  </a:lnTo>
                  <a:lnTo>
                    <a:pt x="149608" y="3505200"/>
                  </a:lnTo>
                  <a:lnTo>
                    <a:pt x="134680" y="3467100"/>
                  </a:lnTo>
                  <a:lnTo>
                    <a:pt x="120493" y="3416300"/>
                  </a:lnTo>
                  <a:lnTo>
                    <a:pt x="107055" y="3378200"/>
                  </a:lnTo>
                  <a:lnTo>
                    <a:pt x="94373" y="3327400"/>
                  </a:lnTo>
                  <a:lnTo>
                    <a:pt x="82455" y="3289300"/>
                  </a:lnTo>
                  <a:lnTo>
                    <a:pt x="71308" y="3238500"/>
                  </a:lnTo>
                  <a:lnTo>
                    <a:pt x="60940" y="3200400"/>
                  </a:lnTo>
                  <a:lnTo>
                    <a:pt x="51358" y="3149600"/>
                  </a:lnTo>
                  <a:lnTo>
                    <a:pt x="42570" y="3098800"/>
                  </a:lnTo>
                  <a:lnTo>
                    <a:pt x="34583" y="3060700"/>
                  </a:lnTo>
                  <a:lnTo>
                    <a:pt x="27405" y="3009900"/>
                  </a:lnTo>
                  <a:lnTo>
                    <a:pt x="21043" y="2959100"/>
                  </a:lnTo>
                  <a:lnTo>
                    <a:pt x="15505" y="2921000"/>
                  </a:lnTo>
                  <a:lnTo>
                    <a:pt x="10799" y="2870200"/>
                  </a:lnTo>
                  <a:lnTo>
                    <a:pt x="6931" y="2819400"/>
                  </a:lnTo>
                  <a:lnTo>
                    <a:pt x="3910" y="2768600"/>
                  </a:lnTo>
                  <a:lnTo>
                    <a:pt x="1742" y="2730500"/>
                  </a:lnTo>
                  <a:lnTo>
                    <a:pt x="436" y="2679700"/>
                  </a:lnTo>
                  <a:lnTo>
                    <a:pt x="0" y="2628900"/>
                  </a:lnTo>
                  <a:lnTo>
                    <a:pt x="436" y="2578100"/>
                  </a:lnTo>
                  <a:lnTo>
                    <a:pt x="1742" y="2540000"/>
                  </a:lnTo>
                  <a:lnTo>
                    <a:pt x="3910" y="2489200"/>
                  </a:lnTo>
                  <a:lnTo>
                    <a:pt x="6931" y="2438400"/>
                  </a:lnTo>
                  <a:lnTo>
                    <a:pt x="10799" y="2387600"/>
                  </a:lnTo>
                  <a:lnTo>
                    <a:pt x="15505" y="2349500"/>
                  </a:lnTo>
                  <a:lnTo>
                    <a:pt x="21043" y="2298700"/>
                  </a:lnTo>
                  <a:lnTo>
                    <a:pt x="27405" y="2247900"/>
                  </a:lnTo>
                  <a:lnTo>
                    <a:pt x="34583" y="2197100"/>
                  </a:lnTo>
                  <a:lnTo>
                    <a:pt x="42570" y="2159000"/>
                  </a:lnTo>
                  <a:lnTo>
                    <a:pt x="51358" y="2108200"/>
                  </a:lnTo>
                  <a:lnTo>
                    <a:pt x="60940" y="2070100"/>
                  </a:lnTo>
                  <a:lnTo>
                    <a:pt x="71308" y="2019300"/>
                  </a:lnTo>
                  <a:lnTo>
                    <a:pt x="82455" y="1981200"/>
                  </a:lnTo>
                  <a:lnTo>
                    <a:pt x="94373" y="1930400"/>
                  </a:lnTo>
                  <a:lnTo>
                    <a:pt x="107055" y="1879600"/>
                  </a:lnTo>
                  <a:lnTo>
                    <a:pt x="120493" y="1841500"/>
                  </a:lnTo>
                  <a:lnTo>
                    <a:pt x="134680" y="1803400"/>
                  </a:lnTo>
                  <a:lnTo>
                    <a:pt x="149608" y="1752600"/>
                  </a:lnTo>
                  <a:lnTo>
                    <a:pt x="165270" y="1714500"/>
                  </a:lnTo>
                  <a:lnTo>
                    <a:pt x="181657" y="1663700"/>
                  </a:lnTo>
                  <a:lnTo>
                    <a:pt x="198764" y="1625600"/>
                  </a:lnTo>
                  <a:lnTo>
                    <a:pt x="216582" y="1587500"/>
                  </a:lnTo>
                  <a:lnTo>
                    <a:pt x="235103" y="1536700"/>
                  </a:lnTo>
                  <a:lnTo>
                    <a:pt x="254320" y="1498600"/>
                  </a:lnTo>
                  <a:lnTo>
                    <a:pt x="274226" y="1460500"/>
                  </a:lnTo>
                  <a:lnTo>
                    <a:pt x="294813" y="1422400"/>
                  </a:lnTo>
                  <a:lnTo>
                    <a:pt x="316073" y="1384300"/>
                  </a:lnTo>
                  <a:lnTo>
                    <a:pt x="338000" y="1346200"/>
                  </a:lnTo>
                  <a:lnTo>
                    <a:pt x="360585" y="1295400"/>
                  </a:lnTo>
                  <a:lnTo>
                    <a:pt x="383821" y="1257300"/>
                  </a:lnTo>
                  <a:lnTo>
                    <a:pt x="407700" y="1219200"/>
                  </a:lnTo>
                  <a:lnTo>
                    <a:pt x="432216" y="1181100"/>
                  </a:lnTo>
                  <a:lnTo>
                    <a:pt x="457360" y="1143000"/>
                  </a:lnTo>
                  <a:lnTo>
                    <a:pt x="483125" y="1104900"/>
                  </a:lnTo>
                  <a:lnTo>
                    <a:pt x="509503" y="1079500"/>
                  </a:lnTo>
                  <a:lnTo>
                    <a:pt x="536487" y="1041400"/>
                  </a:lnTo>
                  <a:lnTo>
                    <a:pt x="564070" y="1003300"/>
                  </a:lnTo>
                  <a:lnTo>
                    <a:pt x="592244" y="965200"/>
                  </a:lnTo>
                  <a:lnTo>
                    <a:pt x="621001" y="927100"/>
                  </a:lnTo>
                  <a:lnTo>
                    <a:pt x="650333" y="901700"/>
                  </a:lnTo>
                  <a:lnTo>
                    <a:pt x="680234" y="863600"/>
                  </a:lnTo>
                  <a:lnTo>
                    <a:pt x="710696" y="825500"/>
                  </a:lnTo>
                  <a:lnTo>
                    <a:pt x="741712" y="800100"/>
                  </a:lnTo>
                  <a:lnTo>
                    <a:pt x="773273" y="762000"/>
                  </a:lnTo>
                  <a:lnTo>
                    <a:pt x="805372" y="736600"/>
                  </a:lnTo>
                  <a:lnTo>
                    <a:pt x="838002" y="698500"/>
                  </a:lnTo>
                  <a:lnTo>
                    <a:pt x="871155" y="673100"/>
                  </a:lnTo>
                  <a:lnTo>
                    <a:pt x="904824" y="647700"/>
                  </a:lnTo>
                  <a:lnTo>
                    <a:pt x="939002" y="609600"/>
                  </a:lnTo>
                  <a:lnTo>
                    <a:pt x="973680" y="584200"/>
                  </a:lnTo>
                  <a:lnTo>
                    <a:pt x="1008851" y="558800"/>
                  </a:lnTo>
                  <a:lnTo>
                    <a:pt x="1080643" y="508000"/>
                  </a:lnTo>
                  <a:lnTo>
                    <a:pt x="1154317" y="457200"/>
                  </a:lnTo>
                  <a:lnTo>
                    <a:pt x="1229814" y="406400"/>
                  </a:lnTo>
                  <a:lnTo>
                    <a:pt x="1307074" y="355600"/>
                  </a:lnTo>
                  <a:lnTo>
                    <a:pt x="1386035" y="304800"/>
                  </a:lnTo>
                  <a:lnTo>
                    <a:pt x="1426135" y="292100"/>
                  </a:lnTo>
                  <a:lnTo>
                    <a:pt x="1466639" y="266700"/>
                  </a:lnTo>
                  <a:lnTo>
                    <a:pt x="1507538" y="254000"/>
                  </a:lnTo>
                  <a:lnTo>
                    <a:pt x="1548824" y="228600"/>
                  </a:lnTo>
                  <a:lnTo>
                    <a:pt x="1590492" y="215900"/>
                  </a:lnTo>
                  <a:lnTo>
                    <a:pt x="1632532" y="190500"/>
                  </a:lnTo>
                  <a:lnTo>
                    <a:pt x="1717701" y="165100"/>
                  </a:lnTo>
                  <a:lnTo>
                    <a:pt x="1760815" y="139700"/>
                  </a:lnTo>
                  <a:lnTo>
                    <a:pt x="2071793" y="50800"/>
                  </a:lnTo>
                  <a:lnTo>
                    <a:pt x="2303942" y="50800"/>
                  </a:lnTo>
                  <a:lnTo>
                    <a:pt x="2257388" y="63500"/>
                  </a:lnTo>
                  <a:lnTo>
                    <a:pt x="2211098" y="63500"/>
                  </a:lnTo>
                  <a:lnTo>
                    <a:pt x="2119340" y="88900"/>
                  </a:lnTo>
                  <a:lnTo>
                    <a:pt x="2073887" y="88900"/>
                  </a:lnTo>
                  <a:lnTo>
                    <a:pt x="1764384" y="177800"/>
                  </a:lnTo>
                  <a:lnTo>
                    <a:pt x="1721500" y="203200"/>
                  </a:lnTo>
                  <a:lnTo>
                    <a:pt x="1636804" y="228600"/>
                  </a:lnTo>
                  <a:lnTo>
                    <a:pt x="1595009" y="254000"/>
                  </a:lnTo>
                  <a:lnTo>
                    <a:pt x="1553592" y="266700"/>
                  </a:lnTo>
                  <a:lnTo>
                    <a:pt x="1512561" y="292100"/>
                  </a:lnTo>
                  <a:lnTo>
                    <a:pt x="1471924" y="304800"/>
                  </a:lnTo>
                  <a:lnTo>
                    <a:pt x="1391860" y="355600"/>
                  </a:lnTo>
                  <a:lnTo>
                    <a:pt x="1352450" y="368300"/>
                  </a:lnTo>
                  <a:lnTo>
                    <a:pt x="1274909" y="419100"/>
                  </a:lnTo>
                  <a:lnTo>
                    <a:pt x="1199125" y="469900"/>
                  </a:lnTo>
                  <a:lnTo>
                    <a:pt x="1125161" y="520700"/>
                  </a:lnTo>
                  <a:lnTo>
                    <a:pt x="1053077" y="571500"/>
                  </a:lnTo>
                  <a:lnTo>
                    <a:pt x="1017759" y="596900"/>
                  </a:lnTo>
                  <a:lnTo>
                    <a:pt x="982933" y="622300"/>
                  </a:lnTo>
                  <a:lnTo>
                    <a:pt x="948609" y="660400"/>
                  </a:lnTo>
                  <a:lnTo>
                    <a:pt x="914792" y="685800"/>
                  </a:lnTo>
                  <a:lnTo>
                    <a:pt x="881492" y="711200"/>
                  </a:lnTo>
                  <a:lnTo>
                    <a:pt x="848715" y="749300"/>
                  </a:lnTo>
                  <a:lnTo>
                    <a:pt x="816469" y="774700"/>
                  </a:lnTo>
                  <a:lnTo>
                    <a:pt x="784762" y="812800"/>
                  </a:lnTo>
                  <a:lnTo>
                    <a:pt x="753601" y="838200"/>
                  </a:lnTo>
                  <a:lnTo>
                    <a:pt x="722994" y="876300"/>
                  </a:lnTo>
                  <a:lnTo>
                    <a:pt x="692949" y="914400"/>
                  </a:lnTo>
                  <a:lnTo>
                    <a:pt x="663473" y="939800"/>
                  </a:lnTo>
                  <a:lnTo>
                    <a:pt x="634574" y="977900"/>
                  </a:lnTo>
                  <a:lnTo>
                    <a:pt x="606260" y="1016000"/>
                  </a:lnTo>
                  <a:lnTo>
                    <a:pt x="578538" y="1041400"/>
                  </a:lnTo>
                  <a:lnTo>
                    <a:pt x="551416" y="1079500"/>
                  </a:lnTo>
                  <a:lnTo>
                    <a:pt x="524901" y="1117600"/>
                  </a:lnTo>
                  <a:lnTo>
                    <a:pt x="499002" y="1155700"/>
                  </a:lnTo>
                  <a:lnTo>
                    <a:pt x="473725" y="1193800"/>
                  </a:lnTo>
                  <a:lnTo>
                    <a:pt x="449079" y="1231900"/>
                  </a:lnTo>
                  <a:lnTo>
                    <a:pt x="425070" y="1270000"/>
                  </a:lnTo>
                  <a:lnTo>
                    <a:pt x="401708" y="1308100"/>
                  </a:lnTo>
                  <a:lnTo>
                    <a:pt x="378999" y="1346200"/>
                  </a:lnTo>
                  <a:lnTo>
                    <a:pt x="356950" y="1384300"/>
                  </a:lnTo>
                  <a:lnTo>
                    <a:pt x="335571" y="1422400"/>
                  </a:lnTo>
                  <a:lnTo>
                    <a:pt x="314867" y="1460500"/>
                  </a:lnTo>
                  <a:lnTo>
                    <a:pt x="294848" y="1511300"/>
                  </a:lnTo>
                  <a:lnTo>
                    <a:pt x="275520" y="1549400"/>
                  </a:lnTo>
                  <a:lnTo>
                    <a:pt x="256891" y="1587500"/>
                  </a:lnTo>
                  <a:lnTo>
                    <a:pt x="238969" y="1625600"/>
                  </a:lnTo>
                  <a:lnTo>
                    <a:pt x="221761" y="1676400"/>
                  </a:lnTo>
                  <a:lnTo>
                    <a:pt x="205275" y="1714500"/>
                  </a:lnTo>
                  <a:lnTo>
                    <a:pt x="189520" y="1752600"/>
                  </a:lnTo>
                  <a:lnTo>
                    <a:pt x="174501" y="1803400"/>
                  </a:lnTo>
                  <a:lnTo>
                    <a:pt x="160228" y="1841500"/>
                  </a:lnTo>
                  <a:lnTo>
                    <a:pt x="146707" y="1892300"/>
                  </a:lnTo>
                  <a:lnTo>
                    <a:pt x="133946" y="1930400"/>
                  </a:lnTo>
                  <a:lnTo>
                    <a:pt x="121953" y="1981200"/>
                  </a:lnTo>
                  <a:lnTo>
                    <a:pt x="110736" y="2019300"/>
                  </a:lnTo>
                  <a:lnTo>
                    <a:pt x="100302" y="2070100"/>
                  </a:lnTo>
                  <a:lnTo>
                    <a:pt x="90659" y="2108200"/>
                  </a:lnTo>
                  <a:lnTo>
                    <a:pt x="81815" y="2159000"/>
                  </a:lnTo>
                  <a:lnTo>
                    <a:pt x="73776" y="2209800"/>
                  </a:lnTo>
                  <a:lnTo>
                    <a:pt x="66551" y="2247900"/>
                  </a:lnTo>
                  <a:lnTo>
                    <a:pt x="60148" y="2298700"/>
                  </a:lnTo>
                  <a:lnTo>
                    <a:pt x="54573" y="2349500"/>
                  </a:lnTo>
                  <a:lnTo>
                    <a:pt x="49835" y="2387600"/>
                  </a:lnTo>
                  <a:lnTo>
                    <a:pt x="45942" y="2438400"/>
                  </a:lnTo>
                  <a:lnTo>
                    <a:pt x="42900" y="2489200"/>
                  </a:lnTo>
                  <a:lnTo>
                    <a:pt x="40718" y="2540000"/>
                  </a:lnTo>
                  <a:lnTo>
                    <a:pt x="39403" y="2578100"/>
                  </a:lnTo>
                  <a:lnTo>
                    <a:pt x="38964" y="2628900"/>
                  </a:lnTo>
                  <a:lnTo>
                    <a:pt x="39403" y="2679700"/>
                  </a:lnTo>
                  <a:lnTo>
                    <a:pt x="40718" y="2730500"/>
                  </a:lnTo>
                  <a:lnTo>
                    <a:pt x="42900" y="2768600"/>
                  </a:lnTo>
                  <a:lnTo>
                    <a:pt x="45942" y="2819400"/>
                  </a:lnTo>
                  <a:lnTo>
                    <a:pt x="49835" y="2870200"/>
                  </a:lnTo>
                  <a:lnTo>
                    <a:pt x="54573" y="2921000"/>
                  </a:lnTo>
                  <a:lnTo>
                    <a:pt x="60148" y="2959100"/>
                  </a:lnTo>
                  <a:lnTo>
                    <a:pt x="66551" y="3009900"/>
                  </a:lnTo>
                  <a:lnTo>
                    <a:pt x="73776" y="3060700"/>
                  </a:lnTo>
                  <a:lnTo>
                    <a:pt x="81815" y="3098800"/>
                  </a:lnTo>
                  <a:lnTo>
                    <a:pt x="90659" y="3149600"/>
                  </a:lnTo>
                  <a:lnTo>
                    <a:pt x="100302" y="3187700"/>
                  </a:lnTo>
                  <a:lnTo>
                    <a:pt x="110736" y="3238500"/>
                  </a:lnTo>
                  <a:lnTo>
                    <a:pt x="121953" y="3276600"/>
                  </a:lnTo>
                  <a:lnTo>
                    <a:pt x="133946" y="3327400"/>
                  </a:lnTo>
                  <a:lnTo>
                    <a:pt x="146707" y="3365500"/>
                  </a:lnTo>
                  <a:lnTo>
                    <a:pt x="160228" y="3416300"/>
                  </a:lnTo>
                  <a:lnTo>
                    <a:pt x="174501" y="3454400"/>
                  </a:lnTo>
                  <a:lnTo>
                    <a:pt x="189520" y="3505200"/>
                  </a:lnTo>
                  <a:lnTo>
                    <a:pt x="205275" y="3543300"/>
                  </a:lnTo>
                  <a:lnTo>
                    <a:pt x="221761" y="3594100"/>
                  </a:lnTo>
                  <a:lnTo>
                    <a:pt x="238969" y="3632200"/>
                  </a:lnTo>
                  <a:lnTo>
                    <a:pt x="256891" y="3670300"/>
                  </a:lnTo>
                  <a:lnTo>
                    <a:pt x="275520" y="3708400"/>
                  </a:lnTo>
                  <a:lnTo>
                    <a:pt x="294848" y="3759200"/>
                  </a:lnTo>
                  <a:lnTo>
                    <a:pt x="314867" y="3797300"/>
                  </a:lnTo>
                  <a:lnTo>
                    <a:pt x="335571" y="3835400"/>
                  </a:lnTo>
                  <a:lnTo>
                    <a:pt x="356950" y="3873500"/>
                  </a:lnTo>
                  <a:lnTo>
                    <a:pt x="378999" y="3911600"/>
                  </a:lnTo>
                  <a:lnTo>
                    <a:pt x="401708" y="3949700"/>
                  </a:lnTo>
                  <a:lnTo>
                    <a:pt x="425070" y="3987800"/>
                  </a:lnTo>
                  <a:lnTo>
                    <a:pt x="449079" y="4025900"/>
                  </a:lnTo>
                  <a:lnTo>
                    <a:pt x="473725" y="4064000"/>
                  </a:lnTo>
                  <a:lnTo>
                    <a:pt x="499002" y="4102100"/>
                  </a:lnTo>
                  <a:lnTo>
                    <a:pt x="524901" y="4140200"/>
                  </a:lnTo>
                  <a:lnTo>
                    <a:pt x="551416" y="4178300"/>
                  </a:lnTo>
                  <a:lnTo>
                    <a:pt x="578538" y="4216400"/>
                  </a:lnTo>
                  <a:lnTo>
                    <a:pt x="606260" y="4254500"/>
                  </a:lnTo>
                  <a:lnTo>
                    <a:pt x="634574" y="4279900"/>
                  </a:lnTo>
                  <a:lnTo>
                    <a:pt x="663473" y="4318000"/>
                  </a:lnTo>
                  <a:lnTo>
                    <a:pt x="692949" y="4356100"/>
                  </a:lnTo>
                  <a:lnTo>
                    <a:pt x="722994" y="4381500"/>
                  </a:lnTo>
                  <a:lnTo>
                    <a:pt x="753601" y="4419600"/>
                  </a:lnTo>
                  <a:lnTo>
                    <a:pt x="784762" y="4445000"/>
                  </a:lnTo>
                  <a:lnTo>
                    <a:pt x="816469" y="4483100"/>
                  </a:lnTo>
                  <a:lnTo>
                    <a:pt x="848715" y="4508500"/>
                  </a:lnTo>
                  <a:lnTo>
                    <a:pt x="881492" y="4546600"/>
                  </a:lnTo>
                  <a:lnTo>
                    <a:pt x="914792" y="4572000"/>
                  </a:lnTo>
                  <a:lnTo>
                    <a:pt x="948609" y="4597400"/>
                  </a:lnTo>
                  <a:lnTo>
                    <a:pt x="982933" y="4635500"/>
                  </a:lnTo>
                  <a:lnTo>
                    <a:pt x="1017759" y="4660900"/>
                  </a:lnTo>
                  <a:lnTo>
                    <a:pt x="1088880" y="4711700"/>
                  </a:lnTo>
                  <a:lnTo>
                    <a:pt x="1161912" y="4762500"/>
                  </a:lnTo>
                  <a:lnTo>
                    <a:pt x="1236793" y="4813300"/>
                  </a:lnTo>
                  <a:lnTo>
                    <a:pt x="1313463" y="4864100"/>
                  </a:lnTo>
                  <a:lnTo>
                    <a:pt x="1391860" y="4914900"/>
                  </a:lnTo>
                  <a:lnTo>
                    <a:pt x="1431688" y="4927600"/>
                  </a:lnTo>
                  <a:lnTo>
                    <a:pt x="1471924" y="4953000"/>
                  </a:lnTo>
                  <a:lnTo>
                    <a:pt x="1512561" y="4965700"/>
                  </a:lnTo>
                  <a:lnTo>
                    <a:pt x="1553592" y="4991100"/>
                  </a:lnTo>
                  <a:lnTo>
                    <a:pt x="1595009" y="5003800"/>
                  </a:lnTo>
                  <a:lnTo>
                    <a:pt x="1636804" y="5029200"/>
                  </a:lnTo>
                  <a:lnTo>
                    <a:pt x="1678971" y="5041900"/>
                  </a:lnTo>
                  <a:lnTo>
                    <a:pt x="1721500" y="5067300"/>
                  </a:lnTo>
                  <a:lnTo>
                    <a:pt x="2119340" y="5181600"/>
                  </a:lnTo>
                  <a:lnTo>
                    <a:pt x="2165079" y="5181600"/>
                  </a:lnTo>
                  <a:lnTo>
                    <a:pt x="2211098" y="5194300"/>
                  </a:lnTo>
                  <a:lnTo>
                    <a:pt x="2257388" y="5194300"/>
                  </a:lnTo>
                  <a:lnTo>
                    <a:pt x="2303942" y="5207000"/>
                  </a:lnTo>
                  <a:lnTo>
                    <a:pt x="2350752" y="5207000"/>
                  </a:lnTo>
                  <a:lnTo>
                    <a:pt x="2397811" y="5219700"/>
                  </a:lnTo>
                  <a:close/>
                </a:path>
                <a:path w="5273675" h="5270500">
                  <a:moveTo>
                    <a:pt x="3155688" y="5219700"/>
                  </a:moveTo>
                  <a:lnTo>
                    <a:pt x="2875317" y="5219700"/>
                  </a:lnTo>
                  <a:lnTo>
                    <a:pt x="2922376" y="5207000"/>
                  </a:lnTo>
                  <a:lnTo>
                    <a:pt x="2969186" y="5207000"/>
                  </a:lnTo>
                  <a:lnTo>
                    <a:pt x="3015740" y="5194300"/>
                  </a:lnTo>
                  <a:lnTo>
                    <a:pt x="3062030" y="5194300"/>
                  </a:lnTo>
                  <a:lnTo>
                    <a:pt x="3108049" y="5181600"/>
                  </a:lnTo>
                  <a:lnTo>
                    <a:pt x="3153788" y="5181600"/>
                  </a:lnTo>
                  <a:lnTo>
                    <a:pt x="3551628" y="5067300"/>
                  </a:lnTo>
                  <a:lnTo>
                    <a:pt x="3594157" y="5041900"/>
                  </a:lnTo>
                  <a:lnTo>
                    <a:pt x="3636323" y="5029200"/>
                  </a:lnTo>
                  <a:lnTo>
                    <a:pt x="3678119" y="5003800"/>
                  </a:lnTo>
                  <a:lnTo>
                    <a:pt x="3719536" y="4991100"/>
                  </a:lnTo>
                  <a:lnTo>
                    <a:pt x="3760567" y="4965700"/>
                  </a:lnTo>
                  <a:lnTo>
                    <a:pt x="3801204" y="4953000"/>
                  </a:lnTo>
                  <a:lnTo>
                    <a:pt x="3841440" y="4927600"/>
                  </a:lnTo>
                  <a:lnTo>
                    <a:pt x="3881267" y="4914900"/>
                  </a:lnTo>
                  <a:lnTo>
                    <a:pt x="3959664" y="4864100"/>
                  </a:lnTo>
                  <a:lnTo>
                    <a:pt x="4036334" y="4813300"/>
                  </a:lnTo>
                  <a:lnTo>
                    <a:pt x="4111216" y="4762500"/>
                  </a:lnTo>
                  <a:lnTo>
                    <a:pt x="4184248" y="4711700"/>
                  </a:lnTo>
                  <a:lnTo>
                    <a:pt x="4255369" y="4660900"/>
                  </a:lnTo>
                  <a:lnTo>
                    <a:pt x="4290194" y="4635500"/>
                  </a:lnTo>
                  <a:lnTo>
                    <a:pt x="4324519" y="4597400"/>
                  </a:lnTo>
                  <a:lnTo>
                    <a:pt x="4358335" y="4572000"/>
                  </a:lnTo>
                  <a:lnTo>
                    <a:pt x="4391636" y="4546600"/>
                  </a:lnTo>
                  <a:lnTo>
                    <a:pt x="4424413" y="4508500"/>
                  </a:lnTo>
                  <a:lnTo>
                    <a:pt x="4456659" y="4483100"/>
                  </a:lnTo>
                  <a:lnTo>
                    <a:pt x="4488366" y="4445000"/>
                  </a:lnTo>
                  <a:lnTo>
                    <a:pt x="4519527" y="4419600"/>
                  </a:lnTo>
                  <a:lnTo>
                    <a:pt x="4550134" y="4381500"/>
                  </a:lnTo>
                  <a:lnTo>
                    <a:pt x="4580179" y="4356100"/>
                  </a:lnTo>
                  <a:lnTo>
                    <a:pt x="4609655" y="4318000"/>
                  </a:lnTo>
                  <a:lnTo>
                    <a:pt x="4638553" y="4279900"/>
                  </a:lnTo>
                  <a:lnTo>
                    <a:pt x="4666868" y="4254500"/>
                  </a:lnTo>
                  <a:lnTo>
                    <a:pt x="4694590" y="4216400"/>
                  </a:lnTo>
                  <a:lnTo>
                    <a:pt x="4721712" y="4178300"/>
                  </a:lnTo>
                  <a:lnTo>
                    <a:pt x="4748227" y="4140200"/>
                  </a:lnTo>
                  <a:lnTo>
                    <a:pt x="4774126" y="4102100"/>
                  </a:lnTo>
                  <a:lnTo>
                    <a:pt x="4799403" y="4064000"/>
                  </a:lnTo>
                  <a:lnTo>
                    <a:pt x="4824049" y="4025900"/>
                  </a:lnTo>
                  <a:lnTo>
                    <a:pt x="4848057" y="3987800"/>
                  </a:lnTo>
                  <a:lnTo>
                    <a:pt x="4871420" y="3949700"/>
                  </a:lnTo>
                  <a:lnTo>
                    <a:pt x="4894129" y="3911600"/>
                  </a:lnTo>
                  <a:lnTo>
                    <a:pt x="4916178" y="3873500"/>
                  </a:lnTo>
                  <a:lnTo>
                    <a:pt x="4937557" y="3835400"/>
                  </a:lnTo>
                  <a:lnTo>
                    <a:pt x="4958261" y="3797300"/>
                  </a:lnTo>
                  <a:lnTo>
                    <a:pt x="4978280" y="3759200"/>
                  </a:lnTo>
                  <a:lnTo>
                    <a:pt x="4997608" y="3708400"/>
                  </a:lnTo>
                  <a:lnTo>
                    <a:pt x="5016237" y="3670300"/>
                  </a:lnTo>
                  <a:lnTo>
                    <a:pt x="5034159" y="3632200"/>
                  </a:lnTo>
                  <a:lnTo>
                    <a:pt x="5051367" y="3594100"/>
                  </a:lnTo>
                  <a:lnTo>
                    <a:pt x="5067852" y="3543300"/>
                  </a:lnTo>
                  <a:lnTo>
                    <a:pt x="5083608" y="3505200"/>
                  </a:lnTo>
                  <a:lnTo>
                    <a:pt x="5098627" y="3454400"/>
                  </a:lnTo>
                  <a:lnTo>
                    <a:pt x="5112900" y="3416300"/>
                  </a:lnTo>
                  <a:lnTo>
                    <a:pt x="5126421" y="3365500"/>
                  </a:lnTo>
                  <a:lnTo>
                    <a:pt x="5139182" y="3327400"/>
                  </a:lnTo>
                  <a:lnTo>
                    <a:pt x="5151174" y="3276600"/>
                  </a:lnTo>
                  <a:lnTo>
                    <a:pt x="5162392" y="3238500"/>
                  </a:lnTo>
                  <a:lnTo>
                    <a:pt x="5172825" y="3187700"/>
                  </a:lnTo>
                  <a:lnTo>
                    <a:pt x="5182469" y="3149600"/>
                  </a:lnTo>
                  <a:lnTo>
                    <a:pt x="5191313" y="3098800"/>
                  </a:lnTo>
                  <a:lnTo>
                    <a:pt x="5199352" y="3060700"/>
                  </a:lnTo>
                  <a:lnTo>
                    <a:pt x="5206577" y="3009900"/>
                  </a:lnTo>
                  <a:lnTo>
                    <a:pt x="5212980" y="2959100"/>
                  </a:lnTo>
                  <a:lnTo>
                    <a:pt x="5218555" y="2921000"/>
                  </a:lnTo>
                  <a:lnTo>
                    <a:pt x="5223292" y="2870200"/>
                  </a:lnTo>
                  <a:lnTo>
                    <a:pt x="5227186" y="2819400"/>
                  </a:lnTo>
                  <a:lnTo>
                    <a:pt x="5230228" y="2768600"/>
                  </a:lnTo>
                  <a:lnTo>
                    <a:pt x="5232410" y="2730500"/>
                  </a:lnTo>
                  <a:lnTo>
                    <a:pt x="5233724" y="2679700"/>
                  </a:lnTo>
                  <a:lnTo>
                    <a:pt x="5234164" y="2628900"/>
                  </a:lnTo>
                  <a:lnTo>
                    <a:pt x="5233724" y="2578100"/>
                  </a:lnTo>
                  <a:lnTo>
                    <a:pt x="5232410" y="2540000"/>
                  </a:lnTo>
                  <a:lnTo>
                    <a:pt x="5230228" y="2489200"/>
                  </a:lnTo>
                  <a:lnTo>
                    <a:pt x="5227186" y="2438400"/>
                  </a:lnTo>
                  <a:lnTo>
                    <a:pt x="5223292" y="2387600"/>
                  </a:lnTo>
                  <a:lnTo>
                    <a:pt x="5218555" y="2349500"/>
                  </a:lnTo>
                  <a:lnTo>
                    <a:pt x="5212980" y="2298700"/>
                  </a:lnTo>
                  <a:lnTo>
                    <a:pt x="5206577" y="2247900"/>
                  </a:lnTo>
                  <a:lnTo>
                    <a:pt x="5199352" y="2209800"/>
                  </a:lnTo>
                  <a:lnTo>
                    <a:pt x="5191313" y="2159000"/>
                  </a:lnTo>
                  <a:lnTo>
                    <a:pt x="5182469" y="2108200"/>
                  </a:lnTo>
                  <a:lnTo>
                    <a:pt x="5172825" y="2070100"/>
                  </a:lnTo>
                  <a:lnTo>
                    <a:pt x="5162392" y="2019300"/>
                  </a:lnTo>
                  <a:lnTo>
                    <a:pt x="5151174" y="1981200"/>
                  </a:lnTo>
                  <a:lnTo>
                    <a:pt x="5139182" y="1930400"/>
                  </a:lnTo>
                  <a:lnTo>
                    <a:pt x="5126421" y="1892300"/>
                  </a:lnTo>
                  <a:lnTo>
                    <a:pt x="5112900" y="1841500"/>
                  </a:lnTo>
                  <a:lnTo>
                    <a:pt x="5098627" y="1803400"/>
                  </a:lnTo>
                  <a:lnTo>
                    <a:pt x="5083608" y="1752600"/>
                  </a:lnTo>
                  <a:lnTo>
                    <a:pt x="5067852" y="1714500"/>
                  </a:lnTo>
                  <a:lnTo>
                    <a:pt x="5051367" y="1676400"/>
                  </a:lnTo>
                  <a:lnTo>
                    <a:pt x="5034159" y="1625600"/>
                  </a:lnTo>
                  <a:lnTo>
                    <a:pt x="5016237" y="1587500"/>
                  </a:lnTo>
                  <a:lnTo>
                    <a:pt x="4997608" y="1549400"/>
                  </a:lnTo>
                  <a:lnTo>
                    <a:pt x="4978280" y="1511300"/>
                  </a:lnTo>
                  <a:lnTo>
                    <a:pt x="4958261" y="1460500"/>
                  </a:lnTo>
                  <a:lnTo>
                    <a:pt x="4937557" y="1422400"/>
                  </a:lnTo>
                  <a:lnTo>
                    <a:pt x="4916178" y="1384300"/>
                  </a:lnTo>
                  <a:lnTo>
                    <a:pt x="4894129" y="1346200"/>
                  </a:lnTo>
                  <a:lnTo>
                    <a:pt x="4871420" y="1308100"/>
                  </a:lnTo>
                  <a:lnTo>
                    <a:pt x="4848057" y="1270000"/>
                  </a:lnTo>
                  <a:lnTo>
                    <a:pt x="4824049" y="1231900"/>
                  </a:lnTo>
                  <a:lnTo>
                    <a:pt x="4799403" y="1193800"/>
                  </a:lnTo>
                  <a:lnTo>
                    <a:pt x="4774126" y="1155700"/>
                  </a:lnTo>
                  <a:lnTo>
                    <a:pt x="4748227" y="1117600"/>
                  </a:lnTo>
                  <a:lnTo>
                    <a:pt x="4721712" y="1079500"/>
                  </a:lnTo>
                  <a:lnTo>
                    <a:pt x="4694590" y="1041400"/>
                  </a:lnTo>
                  <a:lnTo>
                    <a:pt x="4666868" y="1016000"/>
                  </a:lnTo>
                  <a:lnTo>
                    <a:pt x="4638553" y="977900"/>
                  </a:lnTo>
                  <a:lnTo>
                    <a:pt x="4609655" y="939800"/>
                  </a:lnTo>
                  <a:lnTo>
                    <a:pt x="4580179" y="914400"/>
                  </a:lnTo>
                  <a:lnTo>
                    <a:pt x="4550134" y="876300"/>
                  </a:lnTo>
                  <a:lnTo>
                    <a:pt x="4519527" y="838200"/>
                  </a:lnTo>
                  <a:lnTo>
                    <a:pt x="4488366" y="812800"/>
                  </a:lnTo>
                  <a:lnTo>
                    <a:pt x="4456659" y="774700"/>
                  </a:lnTo>
                  <a:lnTo>
                    <a:pt x="4424413" y="749300"/>
                  </a:lnTo>
                  <a:lnTo>
                    <a:pt x="4391636" y="711200"/>
                  </a:lnTo>
                  <a:lnTo>
                    <a:pt x="4358335" y="685800"/>
                  </a:lnTo>
                  <a:lnTo>
                    <a:pt x="4324519" y="660400"/>
                  </a:lnTo>
                  <a:lnTo>
                    <a:pt x="4290194" y="622300"/>
                  </a:lnTo>
                  <a:lnTo>
                    <a:pt x="4255369" y="596900"/>
                  </a:lnTo>
                  <a:lnTo>
                    <a:pt x="4220051" y="571500"/>
                  </a:lnTo>
                  <a:lnTo>
                    <a:pt x="4147967" y="520700"/>
                  </a:lnTo>
                  <a:lnTo>
                    <a:pt x="4074002" y="469900"/>
                  </a:lnTo>
                  <a:lnTo>
                    <a:pt x="3998219" y="419100"/>
                  </a:lnTo>
                  <a:lnTo>
                    <a:pt x="3920678" y="368300"/>
                  </a:lnTo>
                  <a:lnTo>
                    <a:pt x="3881267" y="355600"/>
                  </a:lnTo>
                  <a:lnTo>
                    <a:pt x="3801204" y="304800"/>
                  </a:lnTo>
                  <a:lnTo>
                    <a:pt x="3760567" y="292100"/>
                  </a:lnTo>
                  <a:lnTo>
                    <a:pt x="3719536" y="266700"/>
                  </a:lnTo>
                  <a:lnTo>
                    <a:pt x="3678119" y="254000"/>
                  </a:lnTo>
                  <a:lnTo>
                    <a:pt x="3636323" y="228600"/>
                  </a:lnTo>
                  <a:lnTo>
                    <a:pt x="3551628" y="203200"/>
                  </a:lnTo>
                  <a:lnTo>
                    <a:pt x="3508744" y="177800"/>
                  </a:lnTo>
                  <a:lnTo>
                    <a:pt x="3199241" y="88900"/>
                  </a:lnTo>
                  <a:lnTo>
                    <a:pt x="3153788" y="88900"/>
                  </a:lnTo>
                  <a:lnTo>
                    <a:pt x="3062030" y="63500"/>
                  </a:lnTo>
                  <a:lnTo>
                    <a:pt x="3015740" y="63500"/>
                  </a:lnTo>
                  <a:lnTo>
                    <a:pt x="2969186" y="50800"/>
                  </a:lnTo>
                  <a:lnTo>
                    <a:pt x="3201335" y="50800"/>
                  </a:lnTo>
                  <a:lnTo>
                    <a:pt x="3512313" y="139700"/>
                  </a:lnTo>
                  <a:lnTo>
                    <a:pt x="3555427" y="165100"/>
                  </a:lnTo>
                  <a:lnTo>
                    <a:pt x="3640596" y="190500"/>
                  </a:lnTo>
                  <a:lnTo>
                    <a:pt x="3682636" y="215900"/>
                  </a:lnTo>
                  <a:lnTo>
                    <a:pt x="3724303" y="228600"/>
                  </a:lnTo>
                  <a:lnTo>
                    <a:pt x="3765590" y="254000"/>
                  </a:lnTo>
                  <a:lnTo>
                    <a:pt x="3806489" y="266700"/>
                  </a:lnTo>
                  <a:lnTo>
                    <a:pt x="3846992" y="292100"/>
                  </a:lnTo>
                  <a:lnTo>
                    <a:pt x="3887093" y="304800"/>
                  </a:lnTo>
                  <a:lnTo>
                    <a:pt x="3966054" y="355600"/>
                  </a:lnTo>
                  <a:lnTo>
                    <a:pt x="4043314" y="406400"/>
                  </a:lnTo>
                  <a:lnTo>
                    <a:pt x="4118810" y="457200"/>
                  </a:lnTo>
                  <a:lnTo>
                    <a:pt x="4192485" y="508000"/>
                  </a:lnTo>
                  <a:lnTo>
                    <a:pt x="4264277" y="558800"/>
                  </a:lnTo>
                  <a:lnTo>
                    <a:pt x="4299448" y="584200"/>
                  </a:lnTo>
                  <a:lnTo>
                    <a:pt x="4334126" y="609600"/>
                  </a:lnTo>
                  <a:lnTo>
                    <a:pt x="4368303" y="647700"/>
                  </a:lnTo>
                  <a:lnTo>
                    <a:pt x="4401972" y="673100"/>
                  </a:lnTo>
                  <a:lnTo>
                    <a:pt x="4435126" y="698500"/>
                  </a:lnTo>
                  <a:lnTo>
                    <a:pt x="4467756" y="736600"/>
                  </a:lnTo>
                  <a:lnTo>
                    <a:pt x="4499855" y="762000"/>
                  </a:lnTo>
                  <a:lnTo>
                    <a:pt x="4531416" y="800100"/>
                  </a:lnTo>
                  <a:lnTo>
                    <a:pt x="4562431" y="825500"/>
                  </a:lnTo>
                  <a:lnTo>
                    <a:pt x="4592893" y="863600"/>
                  </a:lnTo>
                  <a:lnTo>
                    <a:pt x="4622794" y="901700"/>
                  </a:lnTo>
                  <a:lnTo>
                    <a:pt x="4652127" y="927100"/>
                  </a:lnTo>
                  <a:lnTo>
                    <a:pt x="4680884" y="965200"/>
                  </a:lnTo>
                  <a:lnTo>
                    <a:pt x="4709058" y="1003300"/>
                  </a:lnTo>
                  <a:lnTo>
                    <a:pt x="4736640" y="1041400"/>
                  </a:lnTo>
                  <a:lnTo>
                    <a:pt x="4763625" y="1079500"/>
                  </a:lnTo>
                  <a:lnTo>
                    <a:pt x="4790003" y="1104900"/>
                  </a:lnTo>
                  <a:lnTo>
                    <a:pt x="4815768" y="1143000"/>
                  </a:lnTo>
                  <a:lnTo>
                    <a:pt x="4840912" y="1181100"/>
                  </a:lnTo>
                  <a:lnTo>
                    <a:pt x="4865427" y="1219200"/>
                  </a:lnTo>
                  <a:lnTo>
                    <a:pt x="4889307" y="1257300"/>
                  </a:lnTo>
                  <a:lnTo>
                    <a:pt x="4912543" y="1295400"/>
                  </a:lnTo>
                  <a:lnTo>
                    <a:pt x="4935128" y="1346200"/>
                  </a:lnTo>
                  <a:lnTo>
                    <a:pt x="4957054" y="1384300"/>
                  </a:lnTo>
                  <a:lnTo>
                    <a:pt x="4978315" y="1422400"/>
                  </a:lnTo>
                  <a:lnTo>
                    <a:pt x="4998902" y="1460500"/>
                  </a:lnTo>
                  <a:lnTo>
                    <a:pt x="5018808" y="1498600"/>
                  </a:lnTo>
                  <a:lnTo>
                    <a:pt x="5038025" y="1536700"/>
                  </a:lnTo>
                  <a:lnTo>
                    <a:pt x="5056546" y="1587500"/>
                  </a:lnTo>
                  <a:lnTo>
                    <a:pt x="5074364" y="1625600"/>
                  </a:lnTo>
                  <a:lnTo>
                    <a:pt x="5091470" y="1663700"/>
                  </a:lnTo>
                  <a:lnTo>
                    <a:pt x="5107858" y="1714500"/>
                  </a:lnTo>
                  <a:lnTo>
                    <a:pt x="5123520" y="1752600"/>
                  </a:lnTo>
                  <a:lnTo>
                    <a:pt x="5138448" y="1803400"/>
                  </a:lnTo>
                  <a:lnTo>
                    <a:pt x="5152635" y="1841500"/>
                  </a:lnTo>
                  <a:lnTo>
                    <a:pt x="5166073" y="1879600"/>
                  </a:lnTo>
                  <a:lnTo>
                    <a:pt x="5178755" y="1930400"/>
                  </a:lnTo>
                  <a:lnTo>
                    <a:pt x="5190673" y="1981200"/>
                  </a:lnTo>
                  <a:lnTo>
                    <a:pt x="5201820" y="2019300"/>
                  </a:lnTo>
                  <a:lnTo>
                    <a:pt x="5212188" y="2070100"/>
                  </a:lnTo>
                  <a:lnTo>
                    <a:pt x="5221770" y="2108200"/>
                  </a:lnTo>
                  <a:lnTo>
                    <a:pt x="5230558" y="2159000"/>
                  </a:lnTo>
                  <a:lnTo>
                    <a:pt x="5238545" y="2197100"/>
                  </a:lnTo>
                  <a:lnTo>
                    <a:pt x="5245723" y="2247900"/>
                  </a:lnTo>
                  <a:lnTo>
                    <a:pt x="5252085" y="2298700"/>
                  </a:lnTo>
                  <a:lnTo>
                    <a:pt x="5257623" y="2349500"/>
                  </a:lnTo>
                  <a:lnTo>
                    <a:pt x="5262329" y="2387600"/>
                  </a:lnTo>
                  <a:lnTo>
                    <a:pt x="5266197" y="2438400"/>
                  </a:lnTo>
                  <a:lnTo>
                    <a:pt x="5269218" y="2489200"/>
                  </a:lnTo>
                  <a:lnTo>
                    <a:pt x="5271385" y="2540000"/>
                  </a:lnTo>
                  <a:lnTo>
                    <a:pt x="5272691" y="2578100"/>
                  </a:lnTo>
                  <a:lnTo>
                    <a:pt x="5273128" y="2628900"/>
                  </a:lnTo>
                  <a:lnTo>
                    <a:pt x="5272691" y="2679700"/>
                  </a:lnTo>
                  <a:lnTo>
                    <a:pt x="5271385" y="2730500"/>
                  </a:lnTo>
                  <a:lnTo>
                    <a:pt x="5269218" y="2768600"/>
                  </a:lnTo>
                  <a:lnTo>
                    <a:pt x="5266197" y="2819400"/>
                  </a:lnTo>
                  <a:lnTo>
                    <a:pt x="5262329" y="2870200"/>
                  </a:lnTo>
                  <a:lnTo>
                    <a:pt x="5257623" y="2921000"/>
                  </a:lnTo>
                  <a:lnTo>
                    <a:pt x="5252085" y="2959100"/>
                  </a:lnTo>
                  <a:lnTo>
                    <a:pt x="5245723" y="3009900"/>
                  </a:lnTo>
                  <a:lnTo>
                    <a:pt x="5238545" y="3060700"/>
                  </a:lnTo>
                  <a:lnTo>
                    <a:pt x="5230558" y="3098800"/>
                  </a:lnTo>
                  <a:lnTo>
                    <a:pt x="5221770" y="3149600"/>
                  </a:lnTo>
                  <a:lnTo>
                    <a:pt x="5212188" y="3200400"/>
                  </a:lnTo>
                  <a:lnTo>
                    <a:pt x="5201820" y="3238500"/>
                  </a:lnTo>
                  <a:lnTo>
                    <a:pt x="5190673" y="3289300"/>
                  </a:lnTo>
                  <a:lnTo>
                    <a:pt x="5178755" y="3327400"/>
                  </a:lnTo>
                  <a:lnTo>
                    <a:pt x="5166073" y="3378200"/>
                  </a:lnTo>
                  <a:lnTo>
                    <a:pt x="5152635" y="3416300"/>
                  </a:lnTo>
                  <a:lnTo>
                    <a:pt x="5138448" y="3467100"/>
                  </a:lnTo>
                  <a:lnTo>
                    <a:pt x="5123520" y="3505200"/>
                  </a:lnTo>
                  <a:lnTo>
                    <a:pt x="5107858" y="3543300"/>
                  </a:lnTo>
                  <a:lnTo>
                    <a:pt x="5091470" y="3594100"/>
                  </a:lnTo>
                  <a:lnTo>
                    <a:pt x="5074364" y="3632200"/>
                  </a:lnTo>
                  <a:lnTo>
                    <a:pt x="5056546" y="3670300"/>
                  </a:lnTo>
                  <a:lnTo>
                    <a:pt x="5038025" y="3721100"/>
                  </a:lnTo>
                  <a:lnTo>
                    <a:pt x="5018808" y="3759200"/>
                  </a:lnTo>
                  <a:lnTo>
                    <a:pt x="4998902" y="3797300"/>
                  </a:lnTo>
                  <a:lnTo>
                    <a:pt x="4978315" y="3835400"/>
                  </a:lnTo>
                  <a:lnTo>
                    <a:pt x="4957054" y="3886200"/>
                  </a:lnTo>
                  <a:lnTo>
                    <a:pt x="4935128" y="3924300"/>
                  </a:lnTo>
                  <a:lnTo>
                    <a:pt x="4912543" y="3962400"/>
                  </a:lnTo>
                  <a:lnTo>
                    <a:pt x="4889307" y="4000500"/>
                  </a:lnTo>
                  <a:lnTo>
                    <a:pt x="4865427" y="4038600"/>
                  </a:lnTo>
                  <a:lnTo>
                    <a:pt x="4840912" y="4076700"/>
                  </a:lnTo>
                  <a:lnTo>
                    <a:pt x="4815768" y="4114800"/>
                  </a:lnTo>
                  <a:lnTo>
                    <a:pt x="4790003" y="4152900"/>
                  </a:lnTo>
                  <a:lnTo>
                    <a:pt x="4763625" y="4191000"/>
                  </a:lnTo>
                  <a:lnTo>
                    <a:pt x="4736640" y="4216400"/>
                  </a:lnTo>
                  <a:lnTo>
                    <a:pt x="4709058" y="4254500"/>
                  </a:lnTo>
                  <a:lnTo>
                    <a:pt x="4680884" y="4292600"/>
                  </a:lnTo>
                  <a:lnTo>
                    <a:pt x="4652127" y="4330700"/>
                  </a:lnTo>
                  <a:lnTo>
                    <a:pt x="4622794" y="4356100"/>
                  </a:lnTo>
                  <a:lnTo>
                    <a:pt x="4592893" y="4394200"/>
                  </a:lnTo>
                  <a:lnTo>
                    <a:pt x="4562431" y="4432300"/>
                  </a:lnTo>
                  <a:lnTo>
                    <a:pt x="4531416" y="4457700"/>
                  </a:lnTo>
                  <a:lnTo>
                    <a:pt x="4499855" y="4495800"/>
                  </a:lnTo>
                  <a:lnTo>
                    <a:pt x="4467756" y="4521200"/>
                  </a:lnTo>
                  <a:lnTo>
                    <a:pt x="4435126" y="4559300"/>
                  </a:lnTo>
                  <a:lnTo>
                    <a:pt x="4401972" y="4584700"/>
                  </a:lnTo>
                  <a:lnTo>
                    <a:pt x="4368303" y="4610100"/>
                  </a:lnTo>
                  <a:lnTo>
                    <a:pt x="4334126" y="4648200"/>
                  </a:lnTo>
                  <a:lnTo>
                    <a:pt x="4299448" y="4673600"/>
                  </a:lnTo>
                  <a:lnTo>
                    <a:pt x="4228620" y="4724400"/>
                  </a:lnTo>
                  <a:lnTo>
                    <a:pt x="4192485" y="4762500"/>
                  </a:lnTo>
                  <a:lnTo>
                    <a:pt x="4118810" y="4813300"/>
                  </a:lnTo>
                  <a:lnTo>
                    <a:pt x="4043314" y="4864100"/>
                  </a:lnTo>
                  <a:lnTo>
                    <a:pt x="4004900" y="4876800"/>
                  </a:lnTo>
                  <a:lnTo>
                    <a:pt x="3926783" y="4927600"/>
                  </a:lnTo>
                  <a:lnTo>
                    <a:pt x="3887093" y="4953000"/>
                  </a:lnTo>
                  <a:lnTo>
                    <a:pt x="3846992" y="4965700"/>
                  </a:lnTo>
                  <a:lnTo>
                    <a:pt x="3765590" y="5016500"/>
                  </a:lnTo>
                  <a:lnTo>
                    <a:pt x="3724303" y="5029200"/>
                  </a:lnTo>
                  <a:lnTo>
                    <a:pt x="3682636" y="5054600"/>
                  </a:lnTo>
                  <a:lnTo>
                    <a:pt x="3598190" y="5080000"/>
                  </a:lnTo>
                  <a:lnTo>
                    <a:pt x="3555427" y="5105400"/>
                  </a:lnTo>
                  <a:lnTo>
                    <a:pt x="3155688" y="5219700"/>
                  </a:lnTo>
                  <a:close/>
                </a:path>
                <a:path w="5273675" h="5270500">
                  <a:moveTo>
                    <a:pt x="3017081" y="5245100"/>
                  </a:moveTo>
                  <a:lnTo>
                    <a:pt x="2256047" y="5245100"/>
                  </a:lnTo>
                  <a:lnTo>
                    <a:pt x="2163369" y="5219700"/>
                  </a:lnTo>
                  <a:lnTo>
                    <a:pt x="2492643" y="5219700"/>
                  </a:lnTo>
                  <a:lnTo>
                    <a:pt x="2540401" y="5232400"/>
                  </a:lnTo>
                  <a:lnTo>
                    <a:pt x="3063554" y="5232400"/>
                  </a:lnTo>
                  <a:lnTo>
                    <a:pt x="3017081" y="5245100"/>
                  </a:lnTo>
                  <a:close/>
                </a:path>
                <a:path w="5273675" h="5270500">
                  <a:moveTo>
                    <a:pt x="3063554" y="5232400"/>
                  </a:moveTo>
                  <a:lnTo>
                    <a:pt x="2732727" y="5232400"/>
                  </a:lnTo>
                  <a:lnTo>
                    <a:pt x="2780485" y="5219700"/>
                  </a:lnTo>
                  <a:lnTo>
                    <a:pt x="3109758" y="5219700"/>
                  </a:lnTo>
                  <a:lnTo>
                    <a:pt x="3063554" y="5232400"/>
                  </a:lnTo>
                  <a:close/>
                </a:path>
                <a:path w="5273675" h="5270500">
                  <a:moveTo>
                    <a:pt x="2876132" y="5257800"/>
                  </a:moveTo>
                  <a:lnTo>
                    <a:pt x="2396996" y="5257800"/>
                  </a:lnTo>
                  <a:lnTo>
                    <a:pt x="2349765" y="5245100"/>
                  </a:lnTo>
                  <a:lnTo>
                    <a:pt x="2923363" y="5245100"/>
                  </a:lnTo>
                  <a:lnTo>
                    <a:pt x="2876132" y="5257800"/>
                  </a:lnTo>
                  <a:close/>
                </a:path>
                <a:path w="5273675" h="5270500">
                  <a:moveTo>
                    <a:pt x="2733044" y="5270500"/>
                  </a:moveTo>
                  <a:lnTo>
                    <a:pt x="2540084" y="5270500"/>
                  </a:lnTo>
                  <a:lnTo>
                    <a:pt x="2492163" y="5257800"/>
                  </a:lnTo>
                  <a:lnTo>
                    <a:pt x="2780965" y="5257800"/>
                  </a:lnTo>
                  <a:lnTo>
                    <a:pt x="2733044" y="5270500"/>
                  </a:lnTo>
                  <a:close/>
                </a:path>
              </a:pathLst>
            </a:custGeom>
            <a:solidFill>
              <a:srgbClr val="FB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52730" y="5016146"/>
            <a:ext cx="3982720" cy="122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1594">
              <a:lnSpc>
                <a:spcPct val="115700"/>
              </a:lnSpc>
              <a:spcBef>
                <a:spcPts val="100"/>
              </a:spcBef>
            </a:pPr>
            <a:r>
              <a:rPr sz="3400" spc="145" dirty="0">
                <a:solidFill>
                  <a:srgbClr val="FBFAFB"/>
                </a:solidFill>
                <a:latin typeface="Trebuchet MS"/>
                <a:cs typeface="Trebuchet MS"/>
              </a:rPr>
              <a:t>Comment</a:t>
            </a:r>
            <a:r>
              <a:rPr sz="3400" spc="-150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3400" spc="65" dirty="0">
                <a:solidFill>
                  <a:srgbClr val="FBFAFB"/>
                </a:solidFill>
                <a:latin typeface="Trebuchet MS"/>
                <a:cs typeface="Trebuchet MS"/>
              </a:rPr>
              <a:t>répondre </a:t>
            </a:r>
            <a:r>
              <a:rPr sz="3400" spc="50" dirty="0">
                <a:solidFill>
                  <a:srgbClr val="FBFAFB"/>
                </a:solidFill>
                <a:latin typeface="Trebuchet MS"/>
                <a:cs typeface="Trebuchet MS"/>
              </a:rPr>
              <a:t>à</a:t>
            </a:r>
            <a:r>
              <a:rPr sz="3400" spc="-155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3400" spc="125" dirty="0">
                <a:solidFill>
                  <a:srgbClr val="FBFAFB"/>
                </a:solidFill>
                <a:latin typeface="Trebuchet MS"/>
                <a:cs typeface="Trebuchet MS"/>
              </a:rPr>
              <a:t>un</a:t>
            </a:r>
            <a:r>
              <a:rPr sz="3400" spc="-155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3400" spc="95" dirty="0">
                <a:solidFill>
                  <a:srgbClr val="FBFAFB"/>
                </a:solidFill>
                <a:latin typeface="Trebuchet MS"/>
                <a:cs typeface="Trebuchet MS"/>
              </a:rPr>
              <a:t>marché</a:t>
            </a:r>
            <a:r>
              <a:rPr sz="3400" spc="-155" dirty="0">
                <a:solidFill>
                  <a:srgbClr val="FBFAFB"/>
                </a:solidFill>
                <a:latin typeface="Trebuchet MS"/>
                <a:cs typeface="Trebuchet MS"/>
              </a:rPr>
              <a:t> </a:t>
            </a:r>
            <a:r>
              <a:rPr sz="3400" spc="45" dirty="0">
                <a:solidFill>
                  <a:srgbClr val="FBFAFB"/>
                </a:solidFill>
                <a:latin typeface="Trebuchet MS"/>
                <a:cs typeface="Trebuchet MS"/>
              </a:rPr>
              <a:t>public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9867" y="2279091"/>
            <a:ext cx="14406965" cy="60595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78383"/>
            <a:ext cx="13994130" cy="7978775"/>
            <a:chOff x="1028700" y="378383"/>
            <a:chExt cx="13994130" cy="797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4654" y="1822856"/>
              <a:ext cx="11591924" cy="65341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94729" y="2279091"/>
              <a:ext cx="11590020" cy="1333500"/>
            </a:xfrm>
            <a:custGeom>
              <a:avLst/>
              <a:gdLst/>
              <a:ahLst/>
              <a:cxnLst/>
              <a:rect l="l" t="t" r="r" b="b"/>
              <a:pathLst>
                <a:path w="11590019" h="1333500">
                  <a:moveTo>
                    <a:pt x="0" y="0"/>
                  </a:moveTo>
                  <a:lnTo>
                    <a:pt x="11589990" y="0"/>
                  </a:lnTo>
                  <a:lnTo>
                    <a:pt x="11589990" y="1332904"/>
                  </a:lnTo>
                  <a:lnTo>
                    <a:pt x="0" y="133290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0CBF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50809" y="8400724"/>
            <a:ext cx="768223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90" dirty="0">
                <a:latin typeface="Trebuchet MS"/>
                <a:cs typeface="Trebuchet MS"/>
              </a:rPr>
              <a:t>Les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établissements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45" dirty="0">
                <a:latin typeface="Trebuchet MS"/>
                <a:cs typeface="Trebuchet MS"/>
              </a:rPr>
              <a:t>connus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sont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proposés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51783" y="2555316"/>
            <a:ext cx="15167610" cy="4098290"/>
            <a:chOff x="2151783" y="2555316"/>
            <a:chExt cx="15167610" cy="4098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783" y="2555316"/>
              <a:ext cx="15167439" cy="4098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687967" y="5946890"/>
              <a:ext cx="1799589" cy="554355"/>
            </a:xfrm>
            <a:custGeom>
              <a:avLst/>
              <a:gdLst/>
              <a:ahLst/>
              <a:cxnLst/>
              <a:rect l="l" t="t" r="r" b="b"/>
              <a:pathLst>
                <a:path w="1799590" h="554354">
                  <a:moveTo>
                    <a:pt x="0" y="0"/>
                  </a:moveTo>
                  <a:lnTo>
                    <a:pt x="1799430" y="0"/>
                  </a:lnTo>
                  <a:lnTo>
                    <a:pt x="1799430" y="553789"/>
                  </a:lnTo>
                  <a:lnTo>
                    <a:pt x="0" y="55378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91770" y="6976143"/>
            <a:ext cx="14200505" cy="11112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3100" spc="130" dirty="0">
                <a:latin typeface="Trebuchet MS"/>
                <a:cs typeface="Trebuchet MS"/>
              </a:rPr>
              <a:t>La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dernière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étape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consiste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à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créer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le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compte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utilisateur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60" dirty="0">
                <a:latin typeface="Trebuchet MS"/>
                <a:cs typeface="Trebuchet MS"/>
              </a:rPr>
              <a:t>du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compte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entreprise.</a:t>
            </a:r>
            <a:endParaRPr sz="3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3100" spc="135" dirty="0">
                <a:latin typeface="Trebuchet MS"/>
                <a:cs typeface="Trebuchet MS"/>
              </a:rPr>
              <a:t>Deux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25" dirty="0">
                <a:latin typeface="Trebuchet MS"/>
                <a:cs typeface="Trebuchet MS"/>
              </a:rPr>
              <a:t>comptes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différents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ne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peuvent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pas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être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rattachés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à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14" dirty="0">
                <a:latin typeface="Trebuchet MS"/>
                <a:cs typeface="Trebuchet MS"/>
              </a:rPr>
              <a:t>un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même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courriel.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228340"/>
            <a:chOff x="5531862" y="3949876"/>
            <a:chExt cx="7223125" cy="322834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48170" cy="2882900"/>
            </a:xfrm>
            <a:custGeom>
              <a:avLst/>
              <a:gdLst/>
              <a:ahLst/>
              <a:cxnLst/>
              <a:rect l="l" t="t" r="r" b="b"/>
              <a:pathLst>
                <a:path w="6948170" h="2882900">
                  <a:moveTo>
                    <a:pt x="6947918" y="2882766"/>
                  </a:moveTo>
                  <a:lnTo>
                    <a:pt x="0" y="2882766"/>
                  </a:lnTo>
                  <a:lnTo>
                    <a:pt x="0" y="0"/>
                  </a:lnTo>
                  <a:lnTo>
                    <a:pt x="6947918" y="0"/>
                  </a:lnTo>
                  <a:lnTo>
                    <a:pt x="6947918" y="2882766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48170" cy="204597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1847850">
              <a:lnSpc>
                <a:spcPct val="116100"/>
              </a:lnSpc>
              <a:spcBef>
                <a:spcPts val="2450"/>
              </a:spcBef>
            </a:pPr>
            <a:r>
              <a:rPr sz="2800" spc="-150" dirty="0">
                <a:latin typeface="Trebuchet MS"/>
                <a:cs typeface="Trebuchet MS"/>
              </a:rPr>
              <a:t>6.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170" dirty="0">
                <a:latin typeface="Trebuchet MS"/>
                <a:cs typeface="Trebuchet MS"/>
              </a:rPr>
              <a:t>Les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outils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80" dirty="0">
                <a:latin typeface="Trebuchet MS"/>
                <a:cs typeface="Trebuchet MS"/>
              </a:rPr>
              <a:t>pour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favoriser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la </a:t>
            </a:r>
            <a:r>
              <a:rPr sz="2800" spc="60" dirty="0">
                <a:latin typeface="Trebuchet MS"/>
                <a:cs typeface="Trebuchet MS"/>
              </a:rPr>
              <a:t>recherche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d’opportunité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6166485" cy="1219835"/>
            <a:chOff x="5849179" y="5422805"/>
            <a:chExt cx="6166485" cy="1219835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63755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87123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488" y="2474427"/>
            <a:ext cx="16336895" cy="66261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2420" y="2432961"/>
            <a:ext cx="9029065" cy="5622925"/>
            <a:chOff x="342420" y="2432961"/>
            <a:chExt cx="9029065" cy="5622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420" y="2432961"/>
              <a:ext cx="8886824" cy="55816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72891" y="3928456"/>
              <a:ext cx="7460615" cy="4088765"/>
            </a:xfrm>
            <a:custGeom>
              <a:avLst/>
              <a:gdLst/>
              <a:ahLst/>
              <a:cxnLst/>
              <a:rect l="l" t="t" r="r" b="b"/>
              <a:pathLst>
                <a:path w="7460615" h="4088765">
                  <a:moveTo>
                    <a:pt x="0" y="0"/>
                  </a:moveTo>
                  <a:lnTo>
                    <a:pt x="7460382" y="0"/>
                  </a:lnTo>
                  <a:lnTo>
                    <a:pt x="7460382" y="4088754"/>
                  </a:lnTo>
                  <a:lnTo>
                    <a:pt x="0" y="4088754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88645" y="4419931"/>
            <a:ext cx="5579745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00"/>
              </a:lnSpc>
              <a:spcBef>
                <a:spcPts val="100"/>
              </a:spcBef>
            </a:pPr>
            <a:r>
              <a:rPr sz="3100" spc="-85" dirty="0">
                <a:latin typeface="Trebuchet MS"/>
                <a:cs typeface="Trebuchet MS"/>
              </a:rPr>
              <a:t>Il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est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possible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paramétrer </a:t>
            </a:r>
            <a:r>
              <a:rPr sz="3100" spc="180" dirty="0">
                <a:latin typeface="Trebuchet MS"/>
                <a:cs typeface="Trebuchet MS"/>
              </a:rPr>
              <a:t>des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alertes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85" dirty="0">
                <a:latin typeface="Trebuchet MS"/>
                <a:cs typeface="Trebuchet MS"/>
              </a:rPr>
              <a:t>sur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l’ensemble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155" dirty="0">
                <a:latin typeface="Trebuchet MS"/>
                <a:cs typeface="Trebuchet MS"/>
              </a:rPr>
              <a:t>des </a:t>
            </a:r>
            <a:r>
              <a:rPr sz="3100" spc="50" dirty="0">
                <a:latin typeface="Trebuchet MS"/>
                <a:cs typeface="Trebuchet MS"/>
              </a:rPr>
              <a:t>consultations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publiées </a:t>
            </a:r>
            <a:r>
              <a:rPr sz="3100" spc="60" dirty="0">
                <a:latin typeface="Trebuchet MS"/>
                <a:cs typeface="Trebuchet MS"/>
              </a:rPr>
              <a:t>répondant</a:t>
            </a:r>
            <a:r>
              <a:rPr sz="3100" spc="-15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aux</a:t>
            </a:r>
            <a:r>
              <a:rPr sz="3100" spc="-150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filtres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125" dirty="0">
                <a:latin typeface="Trebuchet MS"/>
                <a:cs typeface="Trebuchet MS"/>
              </a:rPr>
              <a:t>de </a:t>
            </a:r>
            <a:r>
              <a:rPr sz="3100" spc="65" dirty="0">
                <a:latin typeface="Trebuchet MS"/>
                <a:cs typeface="Trebuchet MS"/>
              </a:rPr>
              <a:t>recherche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indiqués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014" y="378383"/>
            <a:ext cx="6246495" cy="3765550"/>
            <a:chOff x="488014" y="378383"/>
            <a:chExt cx="6246495" cy="3765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014" y="1619249"/>
              <a:ext cx="2524124" cy="25241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91082" y="1619250"/>
            <a:ext cx="2514599" cy="2514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91945" y="1943804"/>
            <a:ext cx="15866744" cy="44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4155" marR="3140710" algn="ctr">
              <a:lnSpc>
                <a:spcPct val="114900"/>
              </a:lnSpc>
              <a:spcBef>
                <a:spcPts val="100"/>
              </a:spcBef>
            </a:pPr>
            <a:r>
              <a:rPr sz="3100" b="1" spc="65" dirty="0">
                <a:latin typeface="Trebuchet MS"/>
                <a:cs typeface="Trebuchet MS"/>
              </a:rPr>
              <a:t>Le</a:t>
            </a:r>
            <a:r>
              <a:rPr sz="3100" b="1" spc="-180" dirty="0">
                <a:latin typeface="Trebuchet MS"/>
                <a:cs typeface="Trebuchet MS"/>
              </a:rPr>
              <a:t> </a:t>
            </a:r>
            <a:r>
              <a:rPr sz="3100" b="1" spc="90" dirty="0">
                <a:latin typeface="Trebuchet MS"/>
                <a:cs typeface="Trebuchet MS"/>
              </a:rPr>
              <a:t>groupement</a:t>
            </a:r>
            <a:r>
              <a:rPr sz="3100" b="1" spc="-180" dirty="0">
                <a:latin typeface="Trebuchet MS"/>
                <a:cs typeface="Trebuchet MS"/>
              </a:rPr>
              <a:t> </a:t>
            </a:r>
            <a:r>
              <a:rPr sz="3100" b="1" spc="85" dirty="0">
                <a:latin typeface="Trebuchet MS"/>
                <a:cs typeface="Trebuchet MS"/>
              </a:rPr>
              <a:t>momentané</a:t>
            </a:r>
            <a:r>
              <a:rPr sz="3100" b="1" spc="-18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d’entreprises</a:t>
            </a:r>
            <a:r>
              <a:rPr sz="3100" b="1" spc="-18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et</a:t>
            </a:r>
            <a:r>
              <a:rPr sz="3100" b="1" spc="-180" dirty="0">
                <a:latin typeface="Trebuchet MS"/>
                <a:cs typeface="Trebuchet MS"/>
              </a:rPr>
              <a:t> </a:t>
            </a:r>
            <a:r>
              <a:rPr sz="3100" b="1" spc="85" dirty="0">
                <a:latin typeface="Trebuchet MS"/>
                <a:cs typeface="Trebuchet MS"/>
              </a:rPr>
              <a:t>la</a:t>
            </a:r>
            <a:r>
              <a:rPr sz="3100" b="1" spc="-175" dirty="0">
                <a:latin typeface="Trebuchet MS"/>
                <a:cs typeface="Trebuchet MS"/>
              </a:rPr>
              <a:t> </a:t>
            </a:r>
            <a:r>
              <a:rPr sz="3100" b="1" spc="135" dirty="0">
                <a:latin typeface="Trebuchet MS"/>
                <a:cs typeface="Trebuchet MS"/>
              </a:rPr>
              <a:t>sous- </a:t>
            </a:r>
            <a:r>
              <a:rPr sz="3100" b="1" spc="-10" dirty="0">
                <a:latin typeface="Trebuchet MS"/>
                <a:cs typeface="Trebuchet MS"/>
              </a:rPr>
              <a:t>traitance</a:t>
            </a:r>
            <a:endParaRPr sz="3100">
              <a:latin typeface="Trebuchet MS"/>
              <a:cs typeface="Trebuchet MS"/>
            </a:endParaRPr>
          </a:p>
          <a:p>
            <a:pPr marL="2066925" marR="2444115" algn="ctr">
              <a:lnSpc>
                <a:spcPct val="114900"/>
              </a:lnSpc>
            </a:pPr>
            <a:r>
              <a:rPr sz="3100" spc="75" dirty="0">
                <a:latin typeface="Trebuchet MS"/>
                <a:cs typeface="Trebuchet MS"/>
              </a:rPr>
              <a:t>sont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des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possibilités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offertes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afin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candidater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85" dirty="0">
                <a:latin typeface="Trebuchet MS"/>
                <a:cs typeface="Trebuchet MS"/>
              </a:rPr>
              <a:t>sur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des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appels </a:t>
            </a:r>
            <a:r>
              <a:rPr sz="3100" spc="-25" dirty="0">
                <a:latin typeface="Trebuchet MS"/>
                <a:cs typeface="Trebuchet MS"/>
              </a:rPr>
              <a:t>d’offres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80" dirty="0">
                <a:latin typeface="Trebuchet MS"/>
                <a:cs typeface="Trebuchet MS"/>
              </a:rPr>
              <a:t>pour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lesquels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on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ne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peut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satisfaire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seul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aux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besoins </a:t>
            </a:r>
            <a:r>
              <a:rPr sz="3100" spc="65" dirty="0">
                <a:latin typeface="Trebuchet MS"/>
                <a:cs typeface="Trebuchet MS"/>
              </a:rPr>
              <a:t>exprimés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par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l’acheteur</a:t>
            </a: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3100">
              <a:latin typeface="Trebuchet MS"/>
              <a:cs typeface="Trebuchet MS"/>
            </a:endParaRPr>
          </a:p>
          <a:p>
            <a:pPr marL="3424554" marR="5080" indent="-3412490">
              <a:lnSpc>
                <a:spcPct val="114900"/>
              </a:lnSpc>
            </a:pPr>
            <a:r>
              <a:rPr sz="3100" spc="85" dirty="0">
                <a:latin typeface="Trebuchet MS"/>
                <a:cs typeface="Trebuchet MS"/>
              </a:rPr>
              <a:t>Pour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114" dirty="0">
                <a:latin typeface="Trebuchet MS"/>
                <a:cs typeface="Trebuchet MS"/>
              </a:rPr>
              <a:t>chaque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consultation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60" dirty="0">
                <a:latin typeface="Trebuchet MS"/>
                <a:cs typeface="Trebuchet MS"/>
              </a:rPr>
              <a:t>du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profil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acheteur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Maximilien,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14" dirty="0">
                <a:latin typeface="Trebuchet MS"/>
                <a:cs typeface="Trebuchet MS"/>
              </a:rPr>
              <a:t>une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14" dirty="0">
                <a:latin typeface="Trebuchet MS"/>
                <a:cs typeface="Trebuchet MS"/>
              </a:rPr>
              <a:t>bourse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à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la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cotraitance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25" dirty="0">
                <a:latin typeface="Trebuchet MS"/>
                <a:cs typeface="Trebuchet MS"/>
              </a:rPr>
              <a:t>est </a:t>
            </a:r>
            <a:r>
              <a:rPr sz="3100" spc="60" dirty="0">
                <a:latin typeface="Trebuchet MS"/>
                <a:cs typeface="Trebuchet MS"/>
              </a:rPr>
              <a:t>disponible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afin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de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trouver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d’éventuels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partenaires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10086" y="7130139"/>
            <a:ext cx="15544662" cy="117220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6122" y="2399869"/>
            <a:ext cx="15510510" cy="6461760"/>
            <a:chOff x="1436122" y="2399869"/>
            <a:chExt cx="15510510" cy="6461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6122" y="2399869"/>
              <a:ext cx="15509908" cy="64616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25804" y="3095083"/>
              <a:ext cx="7559040" cy="1300480"/>
            </a:xfrm>
            <a:custGeom>
              <a:avLst/>
              <a:gdLst/>
              <a:ahLst/>
              <a:cxnLst/>
              <a:rect l="l" t="t" r="r" b="b"/>
              <a:pathLst>
                <a:path w="7559040" h="1300479">
                  <a:moveTo>
                    <a:pt x="0" y="0"/>
                  </a:moveTo>
                  <a:lnTo>
                    <a:pt x="7559043" y="0"/>
                  </a:lnTo>
                  <a:lnTo>
                    <a:pt x="7559043" y="1300484"/>
                  </a:lnTo>
                  <a:lnTo>
                    <a:pt x="0" y="130048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6211" y="5153666"/>
              <a:ext cx="5141595" cy="917575"/>
            </a:xfrm>
            <a:custGeom>
              <a:avLst/>
              <a:gdLst/>
              <a:ahLst/>
              <a:cxnLst/>
              <a:rect l="l" t="t" r="r" b="b"/>
              <a:pathLst>
                <a:path w="5141595" h="917575">
                  <a:moveTo>
                    <a:pt x="0" y="0"/>
                  </a:moveTo>
                  <a:lnTo>
                    <a:pt x="5141059" y="0"/>
                  </a:lnTo>
                  <a:lnTo>
                    <a:pt x="5141059" y="917424"/>
                  </a:lnTo>
                  <a:lnTo>
                    <a:pt x="0" y="91742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6211" y="7039173"/>
              <a:ext cx="5141595" cy="917575"/>
            </a:xfrm>
            <a:custGeom>
              <a:avLst/>
              <a:gdLst/>
              <a:ahLst/>
              <a:cxnLst/>
              <a:rect l="l" t="t" r="r" b="b"/>
              <a:pathLst>
                <a:path w="5141595" h="917575">
                  <a:moveTo>
                    <a:pt x="0" y="0"/>
                  </a:moveTo>
                  <a:lnTo>
                    <a:pt x="5141059" y="0"/>
                  </a:lnTo>
                  <a:lnTo>
                    <a:pt x="5141059" y="917424"/>
                  </a:lnTo>
                  <a:lnTo>
                    <a:pt x="0" y="91742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D623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18288000" cy="8686800"/>
            <a:chOff x="0" y="1600200"/>
            <a:chExt cx="18288000" cy="8686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18287999" cy="8458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08786"/>
              <a:ext cx="18288000" cy="778510"/>
            </a:xfrm>
            <a:custGeom>
              <a:avLst/>
              <a:gdLst/>
              <a:ahLst/>
              <a:cxnLst/>
              <a:rect l="l" t="t" r="r" b="b"/>
              <a:pathLst>
                <a:path w="18288000" h="778509">
                  <a:moveTo>
                    <a:pt x="18287999" y="778213"/>
                  </a:moveTo>
                  <a:lnTo>
                    <a:pt x="0" y="778213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778213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034840" y="0"/>
            <a:ext cx="7134225" cy="152400"/>
            <a:chOff x="8034840" y="0"/>
            <a:chExt cx="7134225" cy="152400"/>
          </a:xfrm>
        </p:grpSpPr>
        <p:sp>
          <p:nvSpPr>
            <p:cNvPr id="9" name="object 9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0701" y="0"/>
                  </a:lnTo>
                  <a:lnTo>
                    <a:pt x="2380701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87815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423064" y="9174172"/>
            <a:ext cx="25634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80" dirty="0">
                <a:solidFill>
                  <a:srgbClr val="2F1333"/>
                </a:solidFill>
                <a:latin typeface="Arial Black"/>
                <a:cs typeface="Arial Black"/>
              </a:rPr>
              <a:t>Dernière</a:t>
            </a:r>
            <a:r>
              <a:rPr sz="1900" spc="-125" dirty="0">
                <a:solidFill>
                  <a:srgbClr val="2F1333"/>
                </a:solidFill>
                <a:latin typeface="Arial Black"/>
                <a:cs typeface="Arial Black"/>
              </a:rPr>
              <a:t> </a:t>
            </a:r>
            <a:r>
              <a:rPr sz="1900" spc="-280" dirty="0">
                <a:solidFill>
                  <a:srgbClr val="2F1333"/>
                </a:solidFill>
                <a:latin typeface="Arial Black"/>
                <a:cs typeface="Arial Black"/>
              </a:rPr>
              <a:t>MAJ</a:t>
            </a:r>
            <a:r>
              <a:rPr sz="1900" spc="-125" dirty="0">
                <a:solidFill>
                  <a:srgbClr val="2F1333"/>
                </a:solidFill>
                <a:latin typeface="Arial Black"/>
                <a:cs typeface="Arial Black"/>
              </a:rPr>
              <a:t> </a:t>
            </a:r>
            <a:r>
              <a:rPr sz="1900" spc="-110" dirty="0">
                <a:solidFill>
                  <a:srgbClr val="2F1333"/>
                </a:solidFill>
                <a:latin typeface="Arial Black"/>
                <a:cs typeface="Arial Black"/>
              </a:rPr>
              <a:t>:</a:t>
            </a:r>
            <a:r>
              <a:rPr sz="1900" spc="-125" dirty="0">
                <a:solidFill>
                  <a:srgbClr val="2F1333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2F1333"/>
                </a:solidFill>
                <a:latin typeface="Arial Black"/>
                <a:cs typeface="Arial Black"/>
              </a:rPr>
              <a:t>../../....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67D04D-54AD-492C-B622-34ECF7F59F03}"/>
              </a:ext>
            </a:extLst>
          </p:cNvPr>
          <p:cNvSpPr txBox="1"/>
          <p:nvPr/>
        </p:nvSpPr>
        <p:spPr>
          <a:xfrm>
            <a:off x="727590" y="2687379"/>
            <a:ext cx="168328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Merci pour votre écoute !</a:t>
            </a:r>
          </a:p>
          <a:p>
            <a:pPr algn="ctr"/>
            <a:endParaRPr lang="fr-FR" sz="6600" b="1" dirty="0"/>
          </a:p>
          <a:p>
            <a:pPr algn="ctr"/>
            <a:r>
              <a:rPr lang="fr-FR" sz="6600" b="1" dirty="0"/>
              <a:t>N’hésitez pas si vous avez des questions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D500C4-953F-4661-AC87-AD81A011C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486650"/>
            <a:ext cx="3924300" cy="1962151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B038BA52-56BE-4312-862B-86A960A8B61D}"/>
              </a:ext>
            </a:extLst>
          </p:cNvPr>
          <p:cNvSpPr txBox="1"/>
          <p:nvPr/>
        </p:nvSpPr>
        <p:spPr>
          <a:xfrm>
            <a:off x="7302795" y="6990355"/>
            <a:ext cx="39243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2400" b="1" dirty="0">
                <a:latin typeface="Marianne" panose="02000000000000000000" pitchFamily="50" charset="0"/>
              </a:rPr>
              <a:t>Commissariat Général au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144225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0"/>
            <a:ext cx="18288000" cy="8686800"/>
            <a:chOff x="0" y="1600200"/>
            <a:chExt cx="18288000" cy="8686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18287999" cy="8458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08786"/>
              <a:ext cx="18288000" cy="778510"/>
            </a:xfrm>
            <a:custGeom>
              <a:avLst/>
              <a:gdLst/>
              <a:ahLst/>
              <a:cxnLst/>
              <a:rect l="l" t="t" r="r" b="b"/>
              <a:pathLst>
                <a:path w="18288000" h="778509">
                  <a:moveTo>
                    <a:pt x="18287999" y="778213"/>
                  </a:moveTo>
                  <a:lnTo>
                    <a:pt x="0" y="778213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778213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009" y="122997"/>
            <a:ext cx="4589122" cy="1555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809624"/>
            <a:ext cx="18288000" cy="809625"/>
          </a:xfrm>
          <a:custGeom>
            <a:avLst/>
            <a:gdLst/>
            <a:ahLst/>
            <a:cxnLst/>
            <a:rect l="l" t="t" r="r" b="b"/>
            <a:pathLst>
              <a:path w="18288000" h="809625">
                <a:moveTo>
                  <a:pt x="0" y="0"/>
                </a:moveTo>
                <a:lnTo>
                  <a:pt x="18287999" y="0"/>
                </a:lnTo>
                <a:lnTo>
                  <a:pt x="18287999" y="809624"/>
                </a:lnTo>
                <a:lnTo>
                  <a:pt x="0" y="809624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59539" y="0"/>
            <a:ext cx="2381250" cy="152400"/>
          </a:xfrm>
          <a:custGeom>
            <a:avLst/>
            <a:gdLst/>
            <a:ahLst/>
            <a:cxnLst/>
            <a:rect l="l" t="t" r="r" b="b"/>
            <a:pathLst>
              <a:path w="2381250" h="152400">
                <a:moveTo>
                  <a:pt x="0" y="0"/>
                </a:moveTo>
                <a:lnTo>
                  <a:pt x="2381249" y="0"/>
                </a:lnTo>
                <a:lnTo>
                  <a:pt x="2381249" y="152399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rgbClr val="2F1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034840" y="0"/>
            <a:ext cx="7134225" cy="152400"/>
            <a:chOff x="8034840" y="0"/>
            <a:chExt cx="7134225" cy="152400"/>
          </a:xfrm>
        </p:grpSpPr>
        <p:sp>
          <p:nvSpPr>
            <p:cNvPr id="9" name="object 9"/>
            <p:cNvSpPr/>
            <p:nvPr/>
          </p:nvSpPr>
          <p:spPr>
            <a:xfrm>
              <a:off x="8034840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0701" y="0"/>
                  </a:lnTo>
                  <a:lnTo>
                    <a:pt x="2380701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2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06566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50" y="0"/>
                  </a:lnTo>
                  <a:lnTo>
                    <a:pt x="2381250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87815" y="0"/>
              <a:ext cx="2381250" cy="152400"/>
            </a:xfrm>
            <a:custGeom>
              <a:avLst/>
              <a:gdLst/>
              <a:ahLst/>
              <a:cxnLst/>
              <a:rect l="l" t="t" r="r" b="b"/>
              <a:pathLst>
                <a:path w="2381250" h="152400">
                  <a:moveTo>
                    <a:pt x="0" y="0"/>
                  </a:moveTo>
                  <a:lnTo>
                    <a:pt x="2381249" y="0"/>
                  </a:lnTo>
                  <a:lnTo>
                    <a:pt x="2381249" y="152399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028700" y="378383"/>
            <a:ext cx="11410950" cy="9117965"/>
            <a:chOff x="1028700" y="378383"/>
            <a:chExt cx="11410950" cy="9117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378383"/>
              <a:ext cx="5705474" cy="16763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86344" y="1619249"/>
              <a:ext cx="6953250" cy="7877175"/>
            </a:xfrm>
            <a:custGeom>
              <a:avLst/>
              <a:gdLst/>
              <a:ahLst/>
              <a:cxnLst/>
              <a:rect l="l" t="t" r="r" b="b"/>
              <a:pathLst>
                <a:path w="6953250" h="7877175">
                  <a:moveTo>
                    <a:pt x="6953250" y="7876728"/>
                  </a:moveTo>
                  <a:lnTo>
                    <a:pt x="0" y="7876728"/>
                  </a:lnTo>
                  <a:lnTo>
                    <a:pt x="0" y="0"/>
                  </a:lnTo>
                  <a:lnTo>
                    <a:pt x="6953250" y="0"/>
                  </a:lnTo>
                  <a:lnTo>
                    <a:pt x="6953250" y="7876728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3788" y="2055253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39663" y="308266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39178" y="2437755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39663" y="413259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39178" y="3468432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87750" y="553551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39178" y="4529774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07663" y="680634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39169" y="5968910"/>
              <a:ext cx="428625" cy="1731010"/>
            </a:xfrm>
            <a:custGeom>
              <a:avLst/>
              <a:gdLst/>
              <a:ahLst/>
              <a:cxnLst/>
              <a:rect l="l" t="t" r="r" b="b"/>
              <a:pathLst>
                <a:path w="428625" h="1731009">
                  <a:moveTo>
                    <a:pt x="428510" y="1625892"/>
                  </a:moveTo>
                  <a:lnTo>
                    <a:pt x="332130" y="1530553"/>
                  </a:lnTo>
                  <a:lnTo>
                    <a:pt x="322465" y="1530553"/>
                  </a:lnTo>
                  <a:lnTo>
                    <a:pt x="310730" y="1542135"/>
                  </a:lnTo>
                  <a:lnTo>
                    <a:pt x="310730" y="1551673"/>
                  </a:lnTo>
                  <a:lnTo>
                    <a:pt x="375488" y="1615605"/>
                  </a:lnTo>
                  <a:lnTo>
                    <a:pt x="6819" y="1615605"/>
                  </a:lnTo>
                  <a:lnTo>
                    <a:pt x="0" y="1622336"/>
                  </a:lnTo>
                  <a:lnTo>
                    <a:pt x="0" y="1638782"/>
                  </a:lnTo>
                  <a:lnTo>
                    <a:pt x="6819" y="1645513"/>
                  </a:lnTo>
                  <a:lnTo>
                    <a:pt x="375297" y="1645513"/>
                  </a:lnTo>
                  <a:lnTo>
                    <a:pt x="313385" y="1706651"/>
                  </a:lnTo>
                  <a:lnTo>
                    <a:pt x="312051" y="1710385"/>
                  </a:lnTo>
                  <a:lnTo>
                    <a:pt x="312051" y="1718233"/>
                  </a:lnTo>
                  <a:lnTo>
                    <a:pt x="313563" y="1721980"/>
                  </a:lnTo>
                  <a:lnTo>
                    <a:pt x="316407" y="1724964"/>
                  </a:lnTo>
                  <a:lnTo>
                    <a:pt x="322465" y="1730578"/>
                  </a:lnTo>
                  <a:lnTo>
                    <a:pt x="332130" y="1730578"/>
                  </a:lnTo>
                  <a:lnTo>
                    <a:pt x="337997" y="1724774"/>
                  </a:lnTo>
                  <a:lnTo>
                    <a:pt x="428510" y="1635417"/>
                  </a:lnTo>
                  <a:lnTo>
                    <a:pt x="428510" y="1625892"/>
                  </a:lnTo>
                  <a:close/>
                </a:path>
                <a:path w="428625" h="1731009">
                  <a:moveTo>
                    <a:pt x="428510" y="95338"/>
                  </a:moveTo>
                  <a:lnTo>
                    <a:pt x="332130" y="0"/>
                  </a:lnTo>
                  <a:lnTo>
                    <a:pt x="322465" y="0"/>
                  </a:lnTo>
                  <a:lnTo>
                    <a:pt x="310730" y="11595"/>
                  </a:lnTo>
                  <a:lnTo>
                    <a:pt x="310730" y="21132"/>
                  </a:lnTo>
                  <a:lnTo>
                    <a:pt x="375488" y="85064"/>
                  </a:lnTo>
                  <a:lnTo>
                    <a:pt x="6819" y="85064"/>
                  </a:lnTo>
                  <a:lnTo>
                    <a:pt x="0" y="91795"/>
                  </a:lnTo>
                  <a:lnTo>
                    <a:pt x="0" y="108242"/>
                  </a:lnTo>
                  <a:lnTo>
                    <a:pt x="6819" y="114973"/>
                  </a:lnTo>
                  <a:lnTo>
                    <a:pt x="375297" y="114973"/>
                  </a:lnTo>
                  <a:lnTo>
                    <a:pt x="313385" y="176098"/>
                  </a:lnTo>
                  <a:lnTo>
                    <a:pt x="312051" y="179832"/>
                  </a:lnTo>
                  <a:lnTo>
                    <a:pt x="312051" y="187693"/>
                  </a:lnTo>
                  <a:lnTo>
                    <a:pt x="313563" y="191427"/>
                  </a:lnTo>
                  <a:lnTo>
                    <a:pt x="316407" y="194424"/>
                  </a:lnTo>
                  <a:lnTo>
                    <a:pt x="322465" y="200025"/>
                  </a:lnTo>
                  <a:lnTo>
                    <a:pt x="332130" y="200025"/>
                  </a:lnTo>
                  <a:lnTo>
                    <a:pt x="337997" y="194233"/>
                  </a:lnTo>
                  <a:lnTo>
                    <a:pt x="428510" y="104876"/>
                  </a:lnTo>
                  <a:lnTo>
                    <a:pt x="428510" y="95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87750" y="8218073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39048" y="2256263"/>
            <a:ext cx="5454015" cy="7065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indent="-3289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0995" algn="l"/>
              </a:tabLst>
            </a:pPr>
            <a:r>
              <a:rPr sz="2800" spc="165" dirty="0">
                <a:latin typeface="Trebuchet MS"/>
                <a:cs typeface="Trebuchet MS"/>
              </a:rPr>
              <a:t>Où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trouver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114" dirty="0">
                <a:latin typeface="Trebuchet MS"/>
                <a:cs typeface="Trebuchet MS"/>
              </a:rPr>
              <a:t>un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appel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d’offres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Trebuchet MS"/>
              <a:buAutoNum type="arabicPeriod"/>
            </a:pPr>
            <a:endParaRPr sz="2800">
              <a:latin typeface="Trebuchet MS"/>
              <a:cs typeface="Trebuchet MS"/>
            </a:endParaRPr>
          </a:p>
          <a:p>
            <a:pPr marL="374015" indent="-341630">
              <a:lnSpc>
                <a:spcPct val="100000"/>
              </a:lnSpc>
              <a:buAutoNum type="arabicPeriod"/>
              <a:tabLst>
                <a:tab pos="374015" algn="l"/>
              </a:tabLst>
            </a:pPr>
            <a:r>
              <a:rPr sz="2800" spc="215" dirty="0">
                <a:latin typeface="Trebuchet MS"/>
                <a:cs typeface="Trebuchet MS"/>
              </a:rPr>
              <a:t>Se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préparer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à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répondre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Trebuchet MS"/>
              <a:buAutoNum type="arabicPeriod"/>
            </a:pPr>
            <a:endParaRPr sz="2800">
              <a:latin typeface="Trebuchet MS"/>
              <a:cs typeface="Trebuchet MS"/>
            </a:endParaRPr>
          </a:p>
          <a:p>
            <a:pPr marL="12700" marR="5080" indent="346075">
              <a:lnSpc>
                <a:spcPct val="116100"/>
              </a:lnSpc>
              <a:buAutoNum type="arabicPeriod"/>
              <a:tabLst>
                <a:tab pos="358775" algn="l"/>
              </a:tabLst>
            </a:pPr>
            <a:r>
              <a:rPr sz="2800" spc="155" dirty="0">
                <a:latin typeface="Trebuchet MS"/>
                <a:cs typeface="Trebuchet MS"/>
              </a:rPr>
              <a:t>Le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130" dirty="0">
                <a:latin typeface="Trebuchet MS"/>
                <a:cs typeface="Trebuchet MS"/>
              </a:rPr>
              <a:t>processus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de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la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commande </a:t>
            </a:r>
            <a:r>
              <a:rPr sz="2800" spc="70" dirty="0">
                <a:latin typeface="Trebuchet MS"/>
                <a:cs typeface="Trebuchet MS"/>
              </a:rPr>
              <a:t>publique</a:t>
            </a:r>
            <a:r>
              <a:rPr sz="2800" spc="-1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et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spc="175" dirty="0">
                <a:latin typeface="Trebuchet MS"/>
                <a:cs typeface="Trebuchet MS"/>
              </a:rPr>
              <a:t>ses</a:t>
            </a:r>
            <a:r>
              <a:rPr sz="2800" spc="-155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étapes</a:t>
            </a:r>
            <a:endParaRPr sz="2800">
              <a:latin typeface="Trebuchet MS"/>
              <a:cs typeface="Trebuchet MS"/>
            </a:endParaRPr>
          </a:p>
          <a:p>
            <a:pPr marL="32384" marR="582930" indent="350520">
              <a:lnSpc>
                <a:spcPct val="116100"/>
              </a:lnSpc>
              <a:spcBef>
                <a:spcPts val="3244"/>
              </a:spcBef>
              <a:buAutoNum type="arabicPeriod"/>
              <a:tabLst>
                <a:tab pos="382905" algn="l"/>
              </a:tabLst>
            </a:pPr>
            <a:r>
              <a:rPr sz="2800" spc="125" dirty="0">
                <a:latin typeface="Trebuchet MS"/>
                <a:cs typeface="Trebuchet MS"/>
              </a:rPr>
              <a:t>Déposer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officiellement</a:t>
            </a:r>
            <a:r>
              <a:rPr sz="2800" spc="-120" dirty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une </a:t>
            </a:r>
            <a:r>
              <a:rPr sz="2800" spc="90" dirty="0">
                <a:latin typeface="Trebuchet MS"/>
                <a:cs typeface="Trebuchet MS"/>
              </a:rPr>
              <a:t>réponse</a:t>
            </a:r>
            <a:endParaRPr sz="2800">
              <a:latin typeface="Trebuchet MS"/>
              <a:cs typeface="Trebuchet MS"/>
            </a:endParaRPr>
          </a:p>
          <a:p>
            <a:pPr marL="32384" marR="162560" indent="349885">
              <a:lnSpc>
                <a:spcPct val="116100"/>
              </a:lnSpc>
              <a:spcBef>
                <a:spcPts val="2955"/>
              </a:spcBef>
              <a:buAutoNum type="arabicPeriod"/>
              <a:tabLst>
                <a:tab pos="382270" algn="l"/>
              </a:tabLst>
            </a:pPr>
            <a:r>
              <a:rPr sz="2800" dirty="0">
                <a:latin typeface="Trebuchet MS"/>
                <a:cs typeface="Trebuchet MS"/>
              </a:rPr>
              <a:t>Créer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155" dirty="0">
                <a:latin typeface="Trebuchet MS"/>
                <a:cs typeface="Trebuchet MS"/>
              </a:rPr>
              <a:t>son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100" dirty="0">
                <a:latin typeface="Trebuchet MS"/>
                <a:cs typeface="Trebuchet MS"/>
              </a:rPr>
              <a:t>compte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sur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le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profil </a:t>
            </a:r>
            <a:r>
              <a:rPr sz="2800" dirty="0">
                <a:latin typeface="Trebuchet MS"/>
                <a:cs typeface="Trebuchet MS"/>
              </a:rPr>
              <a:t>acheteur</a:t>
            </a:r>
            <a:r>
              <a:rPr sz="2800" spc="19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Maximilien</a:t>
            </a:r>
            <a:endParaRPr sz="2800">
              <a:latin typeface="Trebuchet MS"/>
              <a:cs typeface="Trebuchet MS"/>
            </a:endParaRPr>
          </a:p>
          <a:p>
            <a:pPr marL="80645" marR="673100" indent="370840">
              <a:lnSpc>
                <a:spcPct val="116100"/>
              </a:lnSpc>
              <a:spcBef>
                <a:spcPts val="2955"/>
              </a:spcBef>
              <a:buAutoNum type="arabicPeriod"/>
              <a:tabLst>
                <a:tab pos="451484" algn="l"/>
              </a:tabLst>
            </a:pPr>
            <a:r>
              <a:rPr sz="2800" spc="170" dirty="0">
                <a:latin typeface="Trebuchet MS"/>
                <a:cs typeface="Trebuchet MS"/>
              </a:rPr>
              <a:t>Les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outils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80" dirty="0">
                <a:latin typeface="Trebuchet MS"/>
                <a:cs typeface="Trebuchet MS"/>
              </a:rPr>
              <a:t>pour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favoriser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la </a:t>
            </a:r>
            <a:r>
              <a:rPr sz="2800" spc="60" dirty="0">
                <a:latin typeface="Trebuchet MS"/>
                <a:cs typeface="Trebuchet MS"/>
              </a:rPr>
              <a:t>recherche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d’opportunité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384696" y="9003885"/>
            <a:ext cx="428625" cy="200025"/>
          </a:xfrm>
          <a:custGeom>
            <a:avLst/>
            <a:gdLst/>
            <a:ahLst/>
            <a:cxnLst/>
            <a:rect l="l" t="t" r="r" b="b"/>
            <a:pathLst>
              <a:path w="428625" h="200025">
                <a:moveTo>
                  <a:pt x="332122" y="200024"/>
                </a:moveTo>
                <a:lnTo>
                  <a:pt x="322465" y="200024"/>
                </a:lnTo>
                <a:lnTo>
                  <a:pt x="316406" y="194416"/>
                </a:lnTo>
                <a:lnTo>
                  <a:pt x="313566" y="191425"/>
                </a:lnTo>
                <a:lnTo>
                  <a:pt x="312051" y="187687"/>
                </a:lnTo>
                <a:lnTo>
                  <a:pt x="312051" y="179835"/>
                </a:lnTo>
                <a:lnTo>
                  <a:pt x="313377" y="176096"/>
                </a:lnTo>
                <a:lnTo>
                  <a:pt x="375295" y="114967"/>
                </a:lnTo>
                <a:lnTo>
                  <a:pt x="6816" y="114967"/>
                </a:lnTo>
                <a:lnTo>
                  <a:pt x="0" y="108237"/>
                </a:lnTo>
                <a:lnTo>
                  <a:pt x="0" y="91787"/>
                </a:lnTo>
                <a:lnTo>
                  <a:pt x="6816" y="85057"/>
                </a:lnTo>
                <a:lnTo>
                  <a:pt x="375484" y="85057"/>
                </a:lnTo>
                <a:lnTo>
                  <a:pt x="310726" y="21124"/>
                </a:lnTo>
                <a:lnTo>
                  <a:pt x="310726" y="11590"/>
                </a:lnTo>
                <a:lnTo>
                  <a:pt x="322465" y="0"/>
                </a:lnTo>
                <a:lnTo>
                  <a:pt x="332122" y="0"/>
                </a:lnTo>
                <a:lnTo>
                  <a:pt x="428502" y="95339"/>
                </a:lnTo>
                <a:lnTo>
                  <a:pt x="428502" y="104872"/>
                </a:lnTo>
                <a:lnTo>
                  <a:pt x="337992" y="194229"/>
                </a:lnTo>
                <a:lnTo>
                  <a:pt x="332122" y="200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228340"/>
            <a:chOff x="5531862" y="3949876"/>
            <a:chExt cx="7223125" cy="322834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48170" cy="2882900"/>
            </a:xfrm>
            <a:custGeom>
              <a:avLst/>
              <a:gdLst/>
              <a:ahLst/>
              <a:cxnLst/>
              <a:rect l="l" t="t" r="r" b="b"/>
              <a:pathLst>
                <a:path w="6948170" h="2882900">
                  <a:moveTo>
                    <a:pt x="6947918" y="2882766"/>
                  </a:moveTo>
                  <a:lnTo>
                    <a:pt x="0" y="2882766"/>
                  </a:lnTo>
                  <a:lnTo>
                    <a:pt x="0" y="0"/>
                  </a:lnTo>
                  <a:lnTo>
                    <a:pt x="6947918" y="0"/>
                  </a:lnTo>
                  <a:lnTo>
                    <a:pt x="6947918" y="2882766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48170" cy="2045970"/>
          </a:xfrm>
          <a:prstGeom prst="rect">
            <a:avLst/>
          </a:prstGeom>
        </p:spPr>
        <p:txBody>
          <a:bodyPr vert="horz" wrap="square" lIns="0" tIns="380365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2995"/>
              </a:spcBef>
            </a:pPr>
            <a:r>
              <a:rPr sz="2800" spc="-395" dirty="0">
                <a:latin typeface="Trebuchet MS"/>
                <a:cs typeface="Trebuchet MS"/>
              </a:rPr>
              <a:t>1.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165" dirty="0">
                <a:latin typeface="Trebuchet MS"/>
                <a:cs typeface="Trebuchet MS"/>
              </a:rPr>
              <a:t>Où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trouver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114" dirty="0">
                <a:latin typeface="Trebuchet MS"/>
                <a:cs typeface="Trebuchet MS"/>
              </a:rPr>
              <a:t>un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appel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d’offres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5964555" cy="868680"/>
            <a:chOff x="5849179" y="5422805"/>
            <a:chExt cx="5964555" cy="868680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28642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78383"/>
            <a:ext cx="5705474" cy="1676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7072" y="4812362"/>
            <a:ext cx="2302332" cy="4237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144" y="5622458"/>
            <a:ext cx="1712602" cy="7546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7855" y="5652209"/>
            <a:ext cx="1965210" cy="6456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8578" y="6945685"/>
            <a:ext cx="1809749" cy="485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2329" y="4826824"/>
            <a:ext cx="1702684" cy="3930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9755" y="6771368"/>
            <a:ext cx="1304162" cy="8520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44009" y="8256693"/>
            <a:ext cx="2010555" cy="3014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051" y="8131078"/>
            <a:ext cx="1914524" cy="5810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none" spc="-120" dirty="0"/>
              <a:t>3</a:t>
            </a:r>
            <a:r>
              <a:rPr sz="4100" u="none" spc="-254" dirty="0"/>
              <a:t> </a:t>
            </a:r>
            <a:r>
              <a:rPr sz="4100" u="none" spc="120" dirty="0"/>
              <a:t>sources</a:t>
            </a:r>
            <a:r>
              <a:rPr sz="4100" u="none" spc="-260" dirty="0"/>
              <a:t> </a:t>
            </a:r>
            <a:r>
              <a:rPr sz="4100" u="none" spc="-10" dirty="0"/>
              <a:t>d’information</a:t>
            </a:r>
            <a:r>
              <a:rPr sz="4100" u="none" spc="-254" dirty="0"/>
              <a:t> </a:t>
            </a:r>
            <a:r>
              <a:rPr sz="4100" u="none" spc="125" dirty="0"/>
              <a:t>possibles</a:t>
            </a:r>
            <a:endParaRPr sz="4100"/>
          </a:p>
        </p:txBody>
      </p:sp>
      <p:sp>
        <p:nvSpPr>
          <p:cNvPr id="12" name="object 12"/>
          <p:cNvSpPr txBox="1"/>
          <p:nvPr/>
        </p:nvSpPr>
        <p:spPr>
          <a:xfrm>
            <a:off x="828333" y="3537337"/>
            <a:ext cx="1629219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83135" algn="l"/>
              </a:tabLst>
            </a:pPr>
            <a:r>
              <a:rPr sz="3400" b="1" spc="-320" dirty="0">
                <a:solidFill>
                  <a:srgbClr val="671C65"/>
                </a:solidFill>
                <a:latin typeface="Trebuchet MS"/>
                <a:cs typeface="Trebuchet MS"/>
              </a:rPr>
              <a:t>1</a:t>
            </a:r>
            <a:r>
              <a:rPr sz="3400" b="1" spc="-140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400" b="1" spc="160" dirty="0">
                <a:solidFill>
                  <a:srgbClr val="671C65"/>
                </a:solidFill>
                <a:latin typeface="Trebuchet MS"/>
                <a:cs typeface="Trebuchet MS"/>
              </a:rPr>
              <a:t>-</a:t>
            </a:r>
            <a:r>
              <a:rPr sz="3400" b="1" spc="-140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400" b="1" spc="125" dirty="0">
                <a:solidFill>
                  <a:srgbClr val="671C65"/>
                </a:solidFill>
                <a:latin typeface="Trebuchet MS"/>
                <a:cs typeface="Trebuchet MS"/>
              </a:rPr>
              <a:t>Les</a:t>
            </a:r>
            <a:r>
              <a:rPr sz="3400" b="1" spc="-140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400" b="1" dirty="0">
                <a:solidFill>
                  <a:srgbClr val="671C65"/>
                </a:solidFill>
                <a:latin typeface="Trebuchet MS"/>
                <a:cs typeface="Trebuchet MS"/>
              </a:rPr>
              <a:t>profils</a:t>
            </a:r>
            <a:r>
              <a:rPr sz="3400" b="1" spc="-140" dirty="0">
                <a:solidFill>
                  <a:srgbClr val="671C65"/>
                </a:solidFill>
                <a:latin typeface="Trebuchet MS"/>
                <a:cs typeface="Trebuchet MS"/>
              </a:rPr>
              <a:t> </a:t>
            </a:r>
            <a:r>
              <a:rPr sz="3400" b="1" spc="-10" dirty="0">
                <a:solidFill>
                  <a:srgbClr val="671C65"/>
                </a:solidFill>
                <a:latin typeface="Trebuchet MS"/>
                <a:cs typeface="Trebuchet MS"/>
              </a:rPr>
              <a:t>d’acheteur</a:t>
            </a:r>
            <a:r>
              <a:rPr sz="3400" b="1" dirty="0">
                <a:solidFill>
                  <a:srgbClr val="671C65"/>
                </a:solidFill>
                <a:latin typeface="Trebuchet MS"/>
                <a:cs typeface="Trebuchet MS"/>
              </a:rPr>
              <a:t>	</a:t>
            </a:r>
            <a:r>
              <a:rPr sz="3400" b="1" dirty="0">
                <a:solidFill>
                  <a:srgbClr val="581856"/>
                </a:solidFill>
                <a:latin typeface="Trebuchet MS"/>
                <a:cs typeface="Trebuchet MS"/>
              </a:rPr>
              <a:t>3-</a:t>
            </a:r>
            <a:r>
              <a:rPr sz="3400" b="1" spc="-18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125" dirty="0">
                <a:solidFill>
                  <a:srgbClr val="581856"/>
                </a:solidFill>
                <a:latin typeface="Trebuchet MS"/>
                <a:cs typeface="Trebuchet MS"/>
              </a:rPr>
              <a:t>Les</a:t>
            </a:r>
            <a:r>
              <a:rPr sz="3400" b="1" spc="-18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95" dirty="0">
                <a:solidFill>
                  <a:srgbClr val="581856"/>
                </a:solidFill>
                <a:latin typeface="Trebuchet MS"/>
                <a:cs typeface="Trebuchet MS"/>
              </a:rPr>
              <a:t>agrégateurs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6764" y="3558260"/>
            <a:ext cx="50330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85" dirty="0">
                <a:solidFill>
                  <a:srgbClr val="581856"/>
                </a:solidFill>
                <a:latin typeface="Trebuchet MS"/>
                <a:cs typeface="Trebuchet MS"/>
              </a:rPr>
              <a:t>2</a:t>
            </a:r>
            <a:r>
              <a:rPr sz="3400" b="1" spc="-204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160" dirty="0">
                <a:solidFill>
                  <a:srgbClr val="581856"/>
                </a:solidFill>
                <a:latin typeface="Trebuchet MS"/>
                <a:cs typeface="Trebuchet MS"/>
              </a:rPr>
              <a:t>-</a:t>
            </a:r>
            <a:r>
              <a:rPr sz="3400" b="1" spc="-204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125" dirty="0">
                <a:solidFill>
                  <a:srgbClr val="581856"/>
                </a:solidFill>
                <a:latin typeface="Trebuchet MS"/>
                <a:cs typeface="Trebuchet MS"/>
              </a:rPr>
              <a:t>Les</a:t>
            </a:r>
            <a:r>
              <a:rPr sz="3400" b="1" spc="-20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55" dirty="0">
                <a:solidFill>
                  <a:srgbClr val="581856"/>
                </a:solidFill>
                <a:latin typeface="Trebuchet MS"/>
                <a:cs typeface="Trebuchet MS"/>
              </a:rPr>
              <a:t>sites</a:t>
            </a:r>
            <a:r>
              <a:rPr sz="3400" b="1" spc="-204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145" dirty="0">
                <a:solidFill>
                  <a:srgbClr val="581856"/>
                </a:solidFill>
                <a:latin typeface="Trebuchet MS"/>
                <a:cs typeface="Trebuchet MS"/>
              </a:rPr>
              <a:t>de</a:t>
            </a:r>
            <a:r>
              <a:rPr sz="3400" b="1" spc="-200" dirty="0">
                <a:solidFill>
                  <a:srgbClr val="581856"/>
                </a:solidFill>
                <a:latin typeface="Trebuchet MS"/>
                <a:cs typeface="Trebuchet MS"/>
              </a:rPr>
              <a:t> </a:t>
            </a:r>
            <a:r>
              <a:rPr sz="3400" b="1" spc="-10" dirty="0">
                <a:solidFill>
                  <a:srgbClr val="581856"/>
                </a:solidFill>
                <a:latin typeface="Trebuchet MS"/>
                <a:cs typeface="Trebuchet MS"/>
              </a:rPr>
              <a:t>publicité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16223" y="4703029"/>
            <a:ext cx="3578941" cy="6669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80544" y="5808263"/>
            <a:ext cx="2002584" cy="9997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24719" y="7881024"/>
            <a:ext cx="520546" cy="52054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65366" y="7469828"/>
            <a:ext cx="1847556" cy="27894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862984" y="7393701"/>
            <a:ext cx="1331862" cy="2876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62379" y="7929244"/>
            <a:ext cx="1295620" cy="43398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66831" y="7881024"/>
            <a:ext cx="1388797" cy="4682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979197" y="4734750"/>
            <a:ext cx="1981199" cy="5238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23790" y="4779269"/>
            <a:ext cx="1622369" cy="3761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54738" y="5787034"/>
            <a:ext cx="2528379" cy="46033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79197" y="6926760"/>
            <a:ext cx="2019299" cy="6095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56439" y="6897341"/>
            <a:ext cx="1397346" cy="615893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55999" y="3949876"/>
            <a:ext cx="7298690" cy="3321685"/>
            <a:chOff x="5455999" y="3949876"/>
            <a:chExt cx="7298690" cy="3321685"/>
          </a:xfrm>
        </p:grpSpPr>
        <p:sp>
          <p:nvSpPr>
            <p:cNvPr id="3" name="object 3"/>
            <p:cNvSpPr/>
            <p:nvPr/>
          </p:nvSpPr>
          <p:spPr>
            <a:xfrm>
              <a:off x="5455999" y="4388485"/>
              <a:ext cx="6948170" cy="2882900"/>
            </a:xfrm>
            <a:custGeom>
              <a:avLst/>
              <a:gdLst/>
              <a:ahLst/>
              <a:cxnLst/>
              <a:rect l="l" t="t" r="r" b="b"/>
              <a:pathLst>
                <a:path w="6948170" h="2882900">
                  <a:moveTo>
                    <a:pt x="6947918" y="2882766"/>
                  </a:moveTo>
                  <a:lnTo>
                    <a:pt x="0" y="2882766"/>
                  </a:lnTo>
                  <a:lnTo>
                    <a:pt x="0" y="0"/>
                  </a:lnTo>
                  <a:lnTo>
                    <a:pt x="6947918" y="0"/>
                  </a:lnTo>
                  <a:lnTo>
                    <a:pt x="6947918" y="2882766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5999" y="5132332"/>
            <a:ext cx="6948170" cy="2139315"/>
          </a:xfrm>
          <a:prstGeom prst="rect">
            <a:avLst/>
          </a:prstGeom>
        </p:spPr>
        <p:txBody>
          <a:bodyPr vert="horz" wrap="square" lIns="0" tIns="380365" rIns="0" bIns="0" rtlCol="0">
            <a:spAutoFit/>
          </a:bodyPr>
          <a:lstStyle/>
          <a:p>
            <a:pPr marL="475615">
              <a:lnSpc>
                <a:spcPct val="100000"/>
              </a:lnSpc>
              <a:spcBef>
                <a:spcPts val="2995"/>
              </a:spcBef>
            </a:pPr>
            <a:r>
              <a:rPr sz="2800" spc="-265" dirty="0">
                <a:latin typeface="Trebuchet MS"/>
                <a:cs typeface="Trebuchet MS"/>
              </a:rPr>
              <a:t>2.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215" dirty="0">
                <a:latin typeface="Trebuchet MS"/>
                <a:cs typeface="Trebuchet MS"/>
              </a:rPr>
              <a:t>Se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préparer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à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répondre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9179" y="5422805"/>
            <a:ext cx="5964555" cy="868680"/>
            <a:chOff x="5849179" y="5422805"/>
            <a:chExt cx="5964555" cy="868680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49179" y="628642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3458" y="378383"/>
            <a:ext cx="5821045" cy="3127375"/>
            <a:chOff x="913458" y="378383"/>
            <a:chExt cx="5821045" cy="3127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458" y="1619249"/>
              <a:ext cx="1885949" cy="1885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378383"/>
              <a:ext cx="5705474" cy="16763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5480" marR="1927860" algn="ctr">
              <a:lnSpc>
                <a:spcPct val="115799"/>
              </a:lnSpc>
              <a:spcBef>
                <a:spcPts val="100"/>
              </a:spcBef>
            </a:pPr>
            <a:r>
              <a:rPr dirty="0"/>
              <a:t>Créer</a:t>
            </a:r>
            <a:r>
              <a:rPr spc="-110" dirty="0"/>
              <a:t> </a:t>
            </a:r>
            <a:r>
              <a:rPr spc="55" dirty="0"/>
              <a:t>un</a:t>
            </a:r>
            <a:r>
              <a:rPr spc="-105" dirty="0"/>
              <a:t> </a:t>
            </a:r>
            <a:r>
              <a:rPr spc="114" dirty="0"/>
              <a:t>compte</a:t>
            </a:r>
            <a:r>
              <a:rPr spc="-105" dirty="0"/>
              <a:t> </a:t>
            </a:r>
            <a:r>
              <a:rPr dirty="0"/>
              <a:t>utilisateur</a:t>
            </a:r>
            <a:r>
              <a:rPr spc="-110" dirty="0"/>
              <a:t> </a:t>
            </a:r>
            <a:r>
              <a:rPr dirty="0"/>
              <a:t>sur</a:t>
            </a:r>
            <a:r>
              <a:rPr spc="-105" dirty="0"/>
              <a:t> </a:t>
            </a:r>
            <a:r>
              <a:rPr spc="120" dirty="0"/>
              <a:t>les</a:t>
            </a:r>
            <a:r>
              <a:rPr spc="-105" dirty="0"/>
              <a:t> </a:t>
            </a:r>
            <a:r>
              <a:rPr dirty="0"/>
              <a:t>différents</a:t>
            </a:r>
            <a:r>
              <a:rPr spc="-105" dirty="0"/>
              <a:t> </a:t>
            </a:r>
            <a:r>
              <a:rPr dirty="0"/>
              <a:t>profils</a:t>
            </a:r>
            <a:r>
              <a:rPr spc="-110" dirty="0"/>
              <a:t> </a:t>
            </a:r>
            <a:r>
              <a:rPr spc="50" dirty="0"/>
              <a:t>acheteurs </a:t>
            </a:r>
            <a:r>
              <a:rPr dirty="0"/>
              <a:t>et</a:t>
            </a:r>
            <a:r>
              <a:rPr spc="-190" dirty="0"/>
              <a:t> </a:t>
            </a:r>
            <a:r>
              <a:rPr spc="-25" dirty="0"/>
              <a:t>s’exercer</a:t>
            </a:r>
            <a:r>
              <a:rPr spc="-185" dirty="0"/>
              <a:t> </a:t>
            </a:r>
            <a:r>
              <a:rPr spc="125" dirty="0"/>
              <a:t>à</a:t>
            </a:r>
            <a:r>
              <a:rPr spc="-185" dirty="0"/>
              <a:t> </a:t>
            </a:r>
            <a:r>
              <a:rPr dirty="0"/>
              <a:t>leur</a:t>
            </a:r>
            <a:r>
              <a:rPr spc="-185" dirty="0"/>
              <a:t> </a:t>
            </a:r>
            <a:r>
              <a:rPr spc="-10" dirty="0"/>
              <a:t>utilisation</a:t>
            </a:r>
          </a:p>
          <a:p>
            <a:pPr marL="12700" marR="5080" algn="ctr">
              <a:lnSpc>
                <a:spcPct val="231599"/>
              </a:lnSpc>
            </a:pPr>
            <a:r>
              <a:rPr dirty="0"/>
              <a:t>Préparer</a:t>
            </a:r>
            <a:r>
              <a:rPr spc="-155" dirty="0"/>
              <a:t> </a:t>
            </a:r>
            <a:r>
              <a:rPr dirty="0"/>
              <a:t>et</a:t>
            </a:r>
            <a:r>
              <a:rPr spc="-155" dirty="0"/>
              <a:t> </a:t>
            </a:r>
            <a:r>
              <a:rPr spc="45" dirty="0"/>
              <a:t>actualiser</a:t>
            </a:r>
            <a:r>
              <a:rPr spc="-155" dirty="0"/>
              <a:t> </a:t>
            </a:r>
            <a:r>
              <a:rPr spc="120" dirty="0"/>
              <a:t>les</a:t>
            </a:r>
            <a:r>
              <a:rPr spc="-155" dirty="0"/>
              <a:t> </a:t>
            </a:r>
            <a:r>
              <a:rPr dirty="0"/>
              <a:t>informations</a:t>
            </a:r>
            <a:r>
              <a:rPr spc="-155" dirty="0"/>
              <a:t> </a:t>
            </a:r>
            <a:r>
              <a:rPr spc="145" dirty="0"/>
              <a:t>de</a:t>
            </a:r>
            <a:r>
              <a:rPr spc="-155" dirty="0"/>
              <a:t> </a:t>
            </a:r>
            <a:r>
              <a:rPr spc="60" dirty="0"/>
              <a:t>candidature</a:t>
            </a:r>
            <a:r>
              <a:rPr spc="-155" dirty="0"/>
              <a:t> </a:t>
            </a:r>
            <a:r>
              <a:rPr spc="145" dirty="0"/>
              <a:t>dans</a:t>
            </a:r>
            <a:r>
              <a:rPr spc="-155" dirty="0"/>
              <a:t> </a:t>
            </a:r>
            <a:r>
              <a:rPr spc="55" dirty="0"/>
              <a:t>un</a:t>
            </a:r>
            <a:r>
              <a:rPr spc="-155" dirty="0"/>
              <a:t> </a:t>
            </a:r>
            <a:r>
              <a:rPr spc="229" dirty="0"/>
              <a:t>DUME</a:t>
            </a:r>
            <a:r>
              <a:rPr spc="-155" dirty="0"/>
              <a:t> </a:t>
            </a:r>
            <a:r>
              <a:rPr spc="-10" dirty="0"/>
              <a:t>réutilisable </a:t>
            </a:r>
            <a:r>
              <a:rPr spc="55" dirty="0"/>
              <a:t>Assurer</a:t>
            </a:r>
            <a:r>
              <a:rPr spc="-140" dirty="0"/>
              <a:t> </a:t>
            </a:r>
            <a:r>
              <a:rPr spc="60" dirty="0"/>
              <a:t>une</a:t>
            </a:r>
            <a:r>
              <a:rPr spc="-135" dirty="0"/>
              <a:t> </a:t>
            </a:r>
            <a:r>
              <a:rPr dirty="0"/>
              <a:t>veille</a:t>
            </a:r>
            <a:r>
              <a:rPr spc="-135" dirty="0"/>
              <a:t> </a:t>
            </a:r>
            <a:r>
              <a:rPr spc="55" dirty="0"/>
              <a:t>en</a:t>
            </a:r>
            <a:r>
              <a:rPr spc="-140" dirty="0"/>
              <a:t> </a:t>
            </a:r>
            <a:r>
              <a:rPr dirty="0"/>
              <a:t>paramétrant</a:t>
            </a:r>
            <a:r>
              <a:rPr spc="-135" dirty="0"/>
              <a:t> </a:t>
            </a:r>
            <a:r>
              <a:rPr spc="165" dirty="0"/>
              <a:t>des</a:t>
            </a:r>
            <a:r>
              <a:rPr spc="-135" dirty="0"/>
              <a:t> </a:t>
            </a:r>
            <a:r>
              <a:rPr spc="45" dirty="0"/>
              <a:t>alertes</a:t>
            </a:r>
            <a:r>
              <a:rPr spc="-140" dirty="0"/>
              <a:t> </a:t>
            </a:r>
            <a:r>
              <a:rPr dirty="0"/>
              <a:t>et</a:t>
            </a:r>
            <a:r>
              <a:rPr spc="-135" dirty="0"/>
              <a:t> </a:t>
            </a:r>
            <a:r>
              <a:rPr spc="55" dirty="0"/>
              <a:t>en</a:t>
            </a:r>
            <a:r>
              <a:rPr spc="-135" dirty="0"/>
              <a:t> </a:t>
            </a:r>
            <a:r>
              <a:rPr spc="70" dirty="0"/>
              <a:t>consultant</a:t>
            </a:r>
            <a:r>
              <a:rPr spc="-140" dirty="0"/>
              <a:t> </a:t>
            </a:r>
            <a:r>
              <a:rPr spc="120" dirty="0"/>
              <a:t>les</a:t>
            </a:r>
            <a:r>
              <a:rPr spc="-135" dirty="0"/>
              <a:t> </a:t>
            </a:r>
            <a:r>
              <a:rPr spc="90" dirty="0"/>
              <a:t>annonces </a:t>
            </a:r>
            <a:r>
              <a:rPr dirty="0"/>
              <a:t>Connaitre</a:t>
            </a:r>
            <a:r>
              <a:rPr spc="-160" dirty="0"/>
              <a:t> </a:t>
            </a:r>
            <a:r>
              <a:rPr spc="120" dirty="0"/>
              <a:t>les</a:t>
            </a:r>
            <a:r>
              <a:rPr spc="-155" dirty="0"/>
              <a:t> </a:t>
            </a:r>
            <a:r>
              <a:rPr spc="100" dirty="0"/>
              <a:t>étapes</a:t>
            </a:r>
            <a:r>
              <a:rPr spc="-155" dirty="0"/>
              <a:t> </a:t>
            </a:r>
            <a:r>
              <a:rPr spc="100" dirty="0"/>
              <a:t>clefs</a:t>
            </a:r>
            <a:r>
              <a:rPr spc="-160" dirty="0"/>
              <a:t> </a:t>
            </a:r>
            <a:r>
              <a:rPr dirty="0"/>
              <a:t>et</a:t>
            </a:r>
            <a:r>
              <a:rPr spc="-155" dirty="0"/>
              <a:t> </a:t>
            </a:r>
            <a:r>
              <a:rPr spc="120" dirty="0"/>
              <a:t>les</a:t>
            </a:r>
            <a:r>
              <a:rPr spc="-155" dirty="0"/>
              <a:t> </a:t>
            </a:r>
            <a:r>
              <a:rPr spc="75" dirty="0"/>
              <a:t>obligations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1673" y="4273494"/>
            <a:ext cx="933164" cy="914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894" y="7012047"/>
            <a:ext cx="962024" cy="1066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26511" y="8192242"/>
            <a:ext cx="1066799" cy="1066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50164" y="4335130"/>
            <a:ext cx="990599" cy="9905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742" rIns="0" bIns="0" rtlCol="0">
            <a:spAutoFit/>
          </a:bodyPr>
          <a:lstStyle/>
          <a:p>
            <a:pPr marL="218186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Gagner</a:t>
            </a:r>
            <a:r>
              <a:rPr spc="-210" dirty="0"/>
              <a:t> </a:t>
            </a:r>
            <a:r>
              <a:rPr spc="145" dirty="0"/>
              <a:t>du</a:t>
            </a:r>
            <a:r>
              <a:rPr spc="-204" dirty="0"/>
              <a:t> </a:t>
            </a:r>
            <a:r>
              <a:rPr spc="114" dirty="0"/>
              <a:t>temps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862" y="3949876"/>
            <a:ext cx="7223125" cy="3680460"/>
            <a:chOff x="5531862" y="3949876"/>
            <a:chExt cx="7223125" cy="3680460"/>
          </a:xfrm>
        </p:grpSpPr>
        <p:sp>
          <p:nvSpPr>
            <p:cNvPr id="3" name="object 3"/>
            <p:cNvSpPr/>
            <p:nvPr/>
          </p:nvSpPr>
          <p:spPr>
            <a:xfrm>
              <a:off x="5531862" y="4295392"/>
              <a:ext cx="6953250" cy="3335020"/>
            </a:xfrm>
            <a:custGeom>
              <a:avLst/>
              <a:gdLst/>
              <a:ahLst/>
              <a:cxnLst/>
              <a:rect l="l" t="t" r="r" b="b"/>
              <a:pathLst>
                <a:path w="6953250" h="3335020">
                  <a:moveTo>
                    <a:pt x="0" y="0"/>
                  </a:moveTo>
                  <a:lnTo>
                    <a:pt x="6953250" y="0"/>
                  </a:lnTo>
                  <a:lnTo>
                    <a:pt x="6953250" y="3334770"/>
                  </a:lnTo>
                  <a:lnTo>
                    <a:pt x="0" y="3334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65752" y="3949876"/>
              <a:ext cx="3289300" cy="1183005"/>
            </a:xfrm>
            <a:custGeom>
              <a:avLst/>
              <a:gdLst/>
              <a:ahLst/>
              <a:cxnLst/>
              <a:rect l="l" t="t" r="r" b="b"/>
              <a:pathLst>
                <a:path w="3289300" h="1183004">
                  <a:moveTo>
                    <a:pt x="3288704" y="1182455"/>
                  </a:moveTo>
                  <a:lnTo>
                    <a:pt x="0" y="1182455"/>
                  </a:lnTo>
                  <a:lnTo>
                    <a:pt x="0" y="0"/>
                  </a:lnTo>
                  <a:lnTo>
                    <a:pt x="3288704" y="0"/>
                  </a:lnTo>
                  <a:lnTo>
                    <a:pt x="3288704" y="1182455"/>
                  </a:lnTo>
                  <a:close/>
                </a:path>
              </a:pathLst>
            </a:custGeom>
            <a:solidFill>
              <a:srgbClr val="B0B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380" dirty="0">
                <a:latin typeface="Trebuchet MS"/>
                <a:cs typeface="Trebuchet MS"/>
              </a:rPr>
              <a:t>SOMMAIRE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1862" y="5132332"/>
            <a:ext cx="6953250" cy="2498090"/>
          </a:xfrm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400050" marR="1437005">
              <a:lnSpc>
                <a:spcPct val="116100"/>
              </a:lnSpc>
              <a:spcBef>
                <a:spcPts val="2450"/>
              </a:spcBef>
            </a:pPr>
            <a:r>
              <a:rPr sz="2800" spc="-270" dirty="0">
                <a:latin typeface="Trebuchet MS"/>
                <a:cs typeface="Trebuchet MS"/>
              </a:rPr>
              <a:t>2.1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Analyser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le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75" dirty="0">
                <a:latin typeface="Trebuchet MS"/>
                <a:cs typeface="Trebuchet MS"/>
              </a:rPr>
              <a:t>contenu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150" dirty="0">
                <a:latin typeface="Trebuchet MS"/>
                <a:cs typeface="Trebuchet MS"/>
              </a:rPr>
              <a:t>du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204" dirty="0">
                <a:latin typeface="Trebuchet MS"/>
                <a:cs typeface="Trebuchet MS"/>
              </a:rPr>
              <a:t>DCE </a:t>
            </a:r>
            <a:r>
              <a:rPr sz="2800" spc="90" dirty="0">
                <a:latin typeface="Trebuchet MS"/>
                <a:cs typeface="Trebuchet MS"/>
              </a:rPr>
              <a:t>Dossier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de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Consultation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spc="135" dirty="0">
                <a:latin typeface="Trebuchet MS"/>
                <a:cs typeface="Trebuchet MS"/>
              </a:rPr>
              <a:t>des </a:t>
            </a:r>
            <a:r>
              <a:rPr sz="2800" spc="-10" dirty="0">
                <a:latin typeface="Trebuchet MS"/>
                <a:cs typeface="Trebuchet MS"/>
              </a:rPr>
              <a:t>Entreprises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59270" y="5422805"/>
            <a:ext cx="6054090" cy="1725930"/>
            <a:chOff x="5759270" y="5422805"/>
            <a:chExt cx="6054090" cy="1725930"/>
          </a:xfrm>
        </p:grpSpPr>
        <p:sp>
          <p:nvSpPr>
            <p:cNvPr id="8" name="object 8"/>
            <p:cNvSpPr/>
            <p:nvPr/>
          </p:nvSpPr>
          <p:spPr>
            <a:xfrm>
              <a:off x="5849179" y="5427567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9270" y="7143679"/>
              <a:ext cx="5950585" cy="0"/>
            </a:xfrm>
            <a:custGeom>
              <a:avLst/>
              <a:gdLst/>
              <a:ahLst/>
              <a:cxnLst/>
              <a:rect l="l" t="t" r="r" b="b"/>
              <a:pathLst>
                <a:path w="5950584">
                  <a:moveTo>
                    <a:pt x="0" y="0"/>
                  </a:moveTo>
                  <a:lnTo>
                    <a:pt x="59504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84696" y="5729388"/>
              <a:ext cx="428625" cy="200025"/>
            </a:xfrm>
            <a:custGeom>
              <a:avLst/>
              <a:gdLst/>
              <a:ahLst/>
              <a:cxnLst/>
              <a:rect l="l" t="t" r="r" b="b"/>
              <a:pathLst>
                <a:path w="428625" h="200025">
                  <a:moveTo>
                    <a:pt x="332122" y="200024"/>
                  </a:moveTo>
                  <a:lnTo>
                    <a:pt x="322465" y="200024"/>
                  </a:lnTo>
                  <a:lnTo>
                    <a:pt x="316406" y="194416"/>
                  </a:lnTo>
                  <a:lnTo>
                    <a:pt x="313566" y="191425"/>
                  </a:lnTo>
                  <a:lnTo>
                    <a:pt x="312051" y="187687"/>
                  </a:lnTo>
                  <a:lnTo>
                    <a:pt x="312051" y="179835"/>
                  </a:lnTo>
                  <a:lnTo>
                    <a:pt x="313377" y="176096"/>
                  </a:lnTo>
                  <a:lnTo>
                    <a:pt x="375295" y="114967"/>
                  </a:lnTo>
                  <a:lnTo>
                    <a:pt x="6816" y="114967"/>
                  </a:lnTo>
                  <a:lnTo>
                    <a:pt x="0" y="108237"/>
                  </a:lnTo>
                  <a:lnTo>
                    <a:pt x="0" y="91787"/>
                  </a:lnTo>
                  <a:lnTo>
                    <a:pt x="6816" y="85057"/>
                  </a:lnTo>
                  <a:lnTo>
                    <a:pt x="375484" y="85057"/>
                  </a:lnTo>
                  <a:lnTo>
                    <a:pt x="310726" y="21124"/>
                  </a:lnTo>
                  <a:lnTo>
                    <a:pt x="310726" y="11590"/>
                  </a:lnTo>
                  <a:lnTo>
                    <a:pt x="322465" y="0"/>
                  </a:lnTo>
                  <a:lnTo>
                    <a:pt x="332122" y="0"/>
                  </a:lnTo>
                  <a:lnTo>
                    <a:pt x="428502" y="95339"/>
                  </a:lnTo>
                  <a:lnTo>
                    <a:pt x="428502" y="104872"/>
                  </a:lnTo>
                  <a:lnTo>
                    <a:pt x="337992" y="194229"/>
                  </a:lnTo>
                  <a:lnTo>
                    <a:pt x="332122" y="200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0"/>
              </a:lnSpc>
            </a:pPr>
            <a:r>
              <a:rPr spc="90" dirty="0"/>
              <a:t>Comprendre</a:t>
            </a:r>
            <a:r>
              <a:rPr spc="-95" dirty="0"/>
              <a:t> </a:t>
            </a:r>
            <a:r>
              <a:rPr dirty="0"/>
              <a:t>la</a:t>
            </a:r>
            <a:r>
              <a:rPr spc="-90" dirty="0"/>
              <a:t> </a:t>
            </a:r>
            <a:r>
              <a:rPr spc="130" dirty="0"/>
              <a:t>commande</a:t>
            </a:r>
            <a:r>
              <a:rPr spc="-90" dirty="0"/>
              <a:t> </a:t>
            </a:r>
            <a:r>
              <a:rPr spc="55" dirty="0"/>
              <a:t>publique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935</Words>
  <Application>Microsoft Office PowerPoint</Application>
  <PresentationFormat>Personnalisé</PresentationFormat>
  <Paragraphs>149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 Black</vt:lpstr>
      <vt:lpstr>Calibri</vt:lpstr>
      <vt:lpstr>Lucida Sans Unicode</vt:lpstr>
      <vt:lpstr>Marianne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SOMMAIRE</vt:lpstr>
      <vt:lpstr>3 sources d’information possibles</vt:lpstr>
      <vt:lpstr>SOMMAIRE</vt:lpstr>
      <vt:lpstr>Gagner du temps</vt:lpstr>
      <vt:lpstr>SOMMAIRE</vt:lpstr>
      <vt:lpstr>Présentation PowerPoint</vt:lpstr>
      <vt:lpstr>SOMMAIRE</vt:lpstr>
      <vt:lpstr>Présentation PowerPoint</vt:lpstr>
      <vt:lpstr>SOMMAIRE</vt:lpstr>
      <vt:lpstr>Lorsque vous répondez à un appel d’offres, il est essentiel de consacrer du temps et des ressources à l’élaboration d’une offre solide et compétitive.</vt:lpstr>
      <vt:lpstr>Présentation PowerPoint</vt:lpstr>
      <vt:lpstr>SOMMAIRE</vt:lpstr>
      <vt:lpstr>Présentation PowerPoint</vt:lpstr>
      <vt:lpstr>Présentation PowerPoint</vt:lpstr>
      <vt:lpstr>SOMMAIRE</vt:lpstr>
      <vt:lpstr>Présentation PowerPoint</vt:lpstr>
      <vt:lpstr>Présentation PowerPoint</vt:lpstr>
      <vt:lpstr>SOMMAIRE</vt:lpstr>
      <vt:lpstr>Tableau de bord d’une consultation sur un profil acheteur</vt:lpstr>
      <vt:lpstr>Identification de la procédure</vt:lpstr>
      <vt:lpstr>Poser une question à l’acheteur public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OE - Répondre à un marché</dc:title>
  <dc:creator>Sébastien Delalay</dc:creator>
  <cp:keywords>DAGRTwgqEMA,BAFW52rOkSw</cp:keywords>
  <cp:lastModifiedBy>PACCARD Perrine</cp:lastModifiedBy>
  <cp:revision>4</cp:revision>
  <dcterms:created xsi:type="dcterms:W3CDTF">2024-11-12T13:49:39Z</dcterms:created>
  <dcterms:modified xsi:type="dcterms:W3CDTF">2024-11-12T14:24:49Z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Canva</vt:lpwstr>
  </property>
  <property fmtid="{D5CDD505-2E9C-101B-9397-08002B2CF9AE}" pid="4" name="LastSaved">
    <vt:filetime>2024-11-12T00:00:00Z</vt:filetime>
  </property>
  <property fmtid="{D5CDD505-2E9C-101B-9397-08002B2CF9AE}" pid="5" name="Producer">
    <vt:lpwstr>Canva</vt:lpwstr>
  </property>
  <property fmtid="{D5CDD505-2E9C-101B-9397-08002B2CF9AE}" pid="6" name="containsAiGeneratedContent">
    <vt:lpwstr>Yes</vt:lpwstr>
  </property>
</Properties>
</file>