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19"/>
  </p:notesMasterIdLst>
  <p:sldIdLst>
    <p:sldId id="326" r:id="rId2"/>
    <p:sldId id="331" r:id="rId3"/>
    <p:sldId id="332" r:id="rId4"/>
    <p:sldId id="333" r:id="rId5"/>
    <p:sldId id="328" r:id="rId6"/>
    <p:sldId id="334" r:id="rId7"/>
    <p:sldId id="336" r:id="rId8"/>
    <p:sldId id="337" r:id="rId9"/>
    <p:sldId id="338" r:id="rId10"/>
    <p:sldId id="339" r:id="rId11"/>
    <p:sldId id="329" r:id="rId12"/>
    <p:sldId id="347" r:id="rId13"/>
    <p:sldId id="341" r:id="rId14"/>
    <p:sldId id="342" r:id="rId15"/>
    <p:sldId id="343" r:id="rId16"/>
    <p:sldId id="346" r:id="rId17"/>
    <p:sldId id="344" r:id="rId18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26"/>
            <p14:sldId id="331"/>
            <p14:sldId id="332"/>
            <p14:sldId id="333"/>
            <p14:sldId id="328"/>
            <p14:sldId id="334"/>
            <p14:sldId id="336"/>
            <p14:sldId id="337"/>
            <p14:sldId id="338"/>
            <p14:sldId id="339"/>
            <p14:sldId id="329"/>
            <p14:sldId id="347"/>
            <p14:sldId id="341"/>
            <p14:sldId id="342"/>
            <p14:sldId id="343"/>
            <p14:sldId id="346"/>
            <p14:sldId id="344"/>
          </p14:sldIdLst>
        </p14:section>
        <p14:section name="MÉTHODOLOGIE" id="{EB03BDE6-D677-4574-A7BF-9721F91BDEB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2DE"/>
    <a:srgbClr val="2BAE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99" autoAdjust="0"/>
    <p:restoredTop sz="94660"/>
  </p:normalViewPr>
  <p:slideViewPr>
    <p:cSldViewPr showGuides="1">
      <p:cViewPr varScale="1">
        <p:scale>
          <a:sx n="144" d="100"/>
          <a:sy n="144" d="100"/>
        </p:scale>
        <p:origin x="186" y="102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16/12/2022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154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smtClean="0"/>
              <a:t>10/12/2021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smtClean="0"/>
              <a:t>Commissariat Général au Développement Durable/ SRI/ Ecolab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17" y="143674"/>
            <a:ext cx="4644023" cy="332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smtClean="0"/>
              <a:t>10/12/2021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Commissariat Général au Développement Durable/ SRI/ Ecolab 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1865"/>
            <a:ext cx="2383510" cy="17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smtClean="0"/>
              <a:t>10/12/2021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Commissariat Général au Développement Durable/ SRI/ Ecolab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 smtClean="0"/>
              <a:t>Titre de la partie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 smtClean="0"/>
              <a:t>Titre de la partie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 smtClean="0"/>
              <a:t>Titre de la partie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 smtClean="0"/>
              <a:t>Sélectionner l’icône pour insérer une image, </a:t>
            </a:r>
            <a:br>
              <a:rPr lang="fr-FR" dirty="0" smtClean="0"/>
            </a:br>
            <a:r>
              <a:rPr lang="fr-FR" dirty="0" smtClean="0"/>
              <a:t>puis disposer l’image en arrière plan </a:t>
            </a:r>
            <a:br>
              <a:rPr lang="fr-FR" dirty="0" smtClean="0"/>
            </a:br>
            <a:r>
              <a:rPr lang="fr-FR" dirty="0" smtClean="0"/>
              <a:t>(Sélectionner l’image avec le bouton droit de la souris / </a:t>
            </a:r>
            <a:br>
              <a:rPr lang="fr-FR" dirty="0" smtClean="0"/>
            </a:br>
            <a:r>
              <a:rPr lang="fr-FR" dirty="0" smtClean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smtClean="0"/>
              <a:t>10/12/2021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Commissariat Général au Développement Durable/ SRI/ Ecolab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smtClean="0"/>
              <a:t>10/12/2021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Commissariat Général au Développement Durable/ SRI/ Ecolab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Texte de niveau 1</a:t>
            </a:r>
          </a:p>
          <a:p>
            <a:pPr lvl="1"/>
            <a:r>
              <a:rPr lang="fr-FR" dirty="0" smtClean="0"/>
              <a:t>Texte de niveau 2</a:t>
            </a:r>
          </a:p>
          <a:p>
            <a:pPr lvl="2"/>
            <a:r>
              <a:rPr lang="fr-FR" dirty="0" smtClean="0"/>
              <a:t>Texte de niveau 3</a:t>
            </a:r>
          </a:p>
          <a:p>
            <a:pPr lvl="3"/>
            <a:r>
              <a:rPr lang="fr-FR" dirty="0" smtClean="0"/>
              <a:t>Texte de niveau 4</a:t>
            </a:r>
          </a:p>
          <a:p>
            <a:pPr lvl="4"/>
            <a:r>
              <a:rPr lang="fr-FR" dirty="0" smtClean="0"/>
              <a:t>Texte de niveau 5</a:t>
            </a:r>
            <a:endParaRPr lang="fr-FR" dirty="0"/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Texte de niveau 1</a:t>
            </a:r>
          </a:p>
          <a:p>
            <a:pPr lvl="1"/>
            <a:r>
              <a:rPr lang="fr-FR" dirty="0" smtClean="0"/>
              <a:t>Texte de niveau 2</a:t>
            </a:r>
          </a:p>
          <a:p>
            <a:pPr lvl="2"/>
            <a:r>
              <a:rPr lang="fr-FR" dirty="0" smtClean="0"/>
              <a:t>Texte de niveau 3</a:t>
            </a:r>
          </a:p>
          <a:p>
            <a:pPr lvl="3"/>
            <a:r>
              <a:rPr lang="fr-FR" dirty="0" smtClean="0"/>
              <a:t>Texte de niveau 4</a:t>
            </a:r>
          </a:p>
          <a:p>
            <a:pPr lvl="4"/>
            <a:r>
              <a:rPr lang="fr-FR" dirty="0" smtClean="0"/>
              <a:t>Texte de niveau 5</a:t>
            </a:r>
            <a:endParaRPr lang="fr-FR" dirty="0"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Texte de niveau 1</a:t>
            </a:r>
          </a:p>
          <a:p>
            <a:pPr lvl="1"/>
            <a:r>
              <a:rPr lang="fr-FR" dirty="0" smtClean="0"/>
              <a:t>Texte de niveau 2</a:t>
            </a:r>
          </a:p>
          <a:p>
            <a:pPr lvl="2"/>
            <a:r>
              <a:rPr lang="fr-FR" dirty="0" smtClean="0"/>
              <a:t>Texte de niveau 3</a:t>
            </a:r>
          </a:p>
          <a:p>
            <a:pPr lvl="3"/>
            <a:r>
              <a:rPr lang="fr-FR" dirty="0" smtClean="0"/>
              <a:t>Texte de niveau 4</a:t>
            </a:r>
          </a:p>
          <a:p>
            <a:pPr lvl="4"/>
            <a:r>
              <a:rPr lang="fr-FR" dirty="0" smtClean="0"/>
              <a:t>Texte de niveau 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 err="1" smtClean="0"/>
              <a:t>Greentech</a:t>
            </a:r>
            <a:r>
              <a:rPr lang="fr-FR" noProof="0" dirty="0" smtClean="0"/>
              <a:t> Innovation : un programme d’accompagnement pour les start-up et PME innovantes pour les politiques publiques de transition écologique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 smtClean="0"/>
              <a:t>10/12/2021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Commissariat Général au Développement Durable/ SRI/ Ecolab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" y="108088"/>
            <a:ext cx="724888" cy="5194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10/12/2021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Commissariat Général au Développement Durable/ SRI/ Ecolab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10" y="348385"/>
            <a:ext cx="6073314" cy="357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9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06352" y="1163813"/>
            <a:ext cx="5832648" cy="72008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FR" sz="2550" dirty="0"/>
              <a:t>Booster </a:t>
            </a:r>
            <a:r>
              <a:rPr lang="fr-FR" sz="2550" dirty="0" smtClean="0"/>
              <a:t>commande publique</a:t>
            </a:r>
            <a:endParaRPr lang="fr-FR" sz="255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</a:t>
            </a:r>
            <a:r>
              <a:rPr lang="fr-FR" dirty="0" err="1"/>
              <a:t>Ecolab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29018"/>
            <a:ext cx="654001" cy="6546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60000" y="1524686"/>
            <a:ext cx="5724168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F</a:t>
            </a:r>
            <a:r>
              <a:rPr lang="fr-FR" sz="1400" dirty="0" smtClean="0"/>
              <a:t>acilitation </a:t>
            </a:r>
            <a:r>
              <a:rPr lang="fr-FR" sz="1400" dirty="0"/>
              <a:t>de l’accès aux marchés publics (annuaire destiné aux décideurs publics, divers </a:t>
            </a:r>
            <a:r>
              <a:rPr lang="fr-FR" sz="1400" dirty="0" smtClean="0"/>
              <a:t>outils, réseau d’acheteurs </a:t>
            </a:r>
            <a:r>
              <a:rPr lang="fr-FR" sz="1400" dirty="0" smtClean="0"/>
              <a:t>publics, mise en relation…),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Possibilité de participation à des événements tournés sur la commande publique</a:t>
            </a:r>
            <a:endParaRPr lang="fr-FR" sz="14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 smtClean="0"/>
              <a:t>Accès à une base de données de contacts institutionnels,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F</a:t>
            </a:r>
            <a:r>
              <a:rPr lang="fr-FR" sz="1400" dirty="0" smtClean="0"/>
              <a:t>ormation </a:t>
            </a:r>
            <a:r>
              <a:rPr lang="fr-FR" sz="1400" dirty="0"/>
              <a:t>à la commande publique (</a:t>
            </a:r>
            <a:r>
              <a:rPr lang="fr-FR" sz="1400" dirty="0" smtClean="0"/>
              <a:t>formations </a:t>
            </a:r>
            <a:r>
              <a:rPr lang="fr-FR" sz="1400" dirty="0"/>
              <a:t>et webinaires</a:t>
            </a:r>
            <a:r>
              <a:rPr lang="fr-FR" sz="1400" dirty="0" smtClean="0"/>
              <a:t>),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 smtClean="0"/>
              <a:t>Entretiens </a:t>
            </a:r>
            <a:r>
              <a:rPr lang="fr-FR" sz="1400" dirty="0" smtClean="0"/>
              <a:t>personnalisés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 smtClean="0"/>
              <a:t>Accès </a:t>
            </a:r>
            <a:r>
              <a:rPr lang="fr-FR" sz="1400" dirty="0"/>
              <a:t>au living </a:t>
            </a:r>
            <a:r>
              <a:rPr lang="fr-FR" sz="1400" dirty="0" err="1"/>
              <a:t>lab</a:t>
            </a:r>
            <a:r>
              <a:rPr lang="fr-FR" sz="1400" dirty="0"/>
              <a:t> de Saint Mandé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fr-FR" sz="1400" dirty="0" smtClean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862" y="2897045"/>
            <a:ext cx="1287272" cy="171363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300" y="627533"/>
            <a:ext cx="2284396" cy="171363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6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 smtClean="0"/>
              <a:t>15/12/2022</a:t>
            </a:r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35037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115616" y="1047748"/>
            <a:ext cx="8424000" cy="720000"/>
          </a:xfrm>
        </p:spPr>
        <p:txBody>
          <a:bodyPr/>
          <a:lstStyle/>
          <a:p>
            <a:r>
              <a:rPr lang="fr-FR" dirty="0" smtClean="0"/>
              <a:t>Comment devenir </a:t>
            </a:r>
            <a:r>
              <a:rPr lang="fr-FR" dirty="0" err="1" smtClean="0"/>
              <a:t>Greentech</a:t>
            </a:r>
            <a:r>
              <a:rPr lang="fr-FR" dirty="0" smtClean="0"/>
              <a:t> Innovation ? 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578519" y="1665205"/>
            <a:ext cx="5292448" cy="2951248"/>
          </a:xfrm>
        </p:spPr>
        <p:txBody>
          <a:bodyPr/>
          <a:lstStyle/>
          <a:p>
            <a:r>
              <a:rPr lang="fr-FR" sz="1600" b="1" dirty="0" smtClean="0"/>
              <a:t>Eligibilité</a:t>
            </a:r>
          </a:p>
          <a:p>
            <a:endParaRPr lang="fr-FR" sz="1600" b="1" dirty="0"/>
          </a:p>
          <a:p>
            <a:pPr>
              <a:lnSpc>
                <a:spcPct val="150000"/>
              </a:lnSpc>
            </a:pPr>
            <a:r>
              <a:rPr lang="fr-FR" sz="1400" dirty="0" smtClean="0"/>
              <a:t>Etre une PME au sens communautaire du terme </a:t>
            </a:r>
          </a:p>
          <a:p>
            <a:pPr>
              <a:lnSpc>
                <a:spcPct val="150000"/>
              </a:lnSpc>
            </a:pPr>
            <a:r>
              <a:rPr lang="fr-FR" sz="1400" dirty="0" smtClean="0"/>
              <a:t>Domiciliation </a:t>
            </a:r>
            <a:r>
              <a:rPr lang="fr-FR" sz="1400" dirty="0"/>
              <a:t>sur le territoire national </a:t>
            </a:r>
          </a:p>
          <a:p>
            <a:pPr>
              <a:lnSpc>
                <a:spcPct val="150000"/>
              </a:lnSpc>
            </a:pPr>
            <a:r>
              <a:rPr lang="fr-FR" sz="1400" dirty="0" smtClean="0"/>
              <a:t>MVP</a:t>
            </a:r>
            <a:endParaRPr lang="fr-FR" sz="1400" dirty="0"/>
          </a:p>
          <a:p>
            <a:pPr>
              <a:lnSpc>
                <a:spcPct val="150000"/>
              </a:lnSpc>
            </a:pPr>
            <a:r>
              <a:rPr lang="fr-FR" sz="1400" dirty="0" smtClean="0"/>
              <a:t>Appartenance </a:t>
            </a:r>
            <a:r>
              <a:rPr lang="fr-FR" sz="1400" dirty="0"/>
              <a:t>à l’un des champs thématiques </a:t>
            </a:r>
          </a:p>
          <a:p>
            <a:pPr>
              <a:lnSpc>
                <a:spcPct val="150000"/>
              </a:lnSpc>
            </a:pPr>
            <a:r>
              <a:rPr lang="fr-FR" sz="1400" dirty="0" smtClean="0"/>
              <a:t>Dépôts </a:t>
            </a:r>
            <a:r>
              <a:rPr lang="fr-FR" sz="1400" dirty="0"/>
              <a:t>dans les délais, sur démarches simplifiées</a:t>
            </a:r>
          </a:p>
          <a:p>
            <a:pPr>
              <a:lnSpc>
                <a:spcPct val="150000"/>
              </a:lnSpc>
            </a:pPr>
            <a:r>
              <a:rPr lang="fr-FR" sz="1400" dirty="0" smtClean="0"/>
              <a:t>Complétude </a:t>
            </a:r>
            <a:r>
              <a:rPr lang="fr-FR" sz="1400" dirty="0"/>
              <a:t>du </a:t>
            </a:r>
            <a:r>
              <a:rPr lang="fr-FR" sz="1400" dirty="0" smtClean="0"/>
              <a:t>dossier</a:t>
            </a:r>
            <a:endParaRPr lang="fr-FR" sz="9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Commissariat Général au Développement Durable/ SRI/ Ecolab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843558"/>
            <a:ext cx="654001" cy="6546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9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 smtClean="0"/>
              <a:t>15/12/2022</a:t>
            </a:r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30826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115616" y="1047748"/>
            <a:ext cx="8424000" cy="720000"/>
          </a:xfrm>
        </p:spPr>
        <p:txBody>
          <a:bodyPr/>
          <a:lstStyle/>
          <a:p>
            <a:r>
              <a:rPr lang="fr-FR" dirty="0" smtClean="0"/>
              <a:t>Comment devenir </a:t>
            </a:r>
            <a:r>
              <a:rPr lang="fr-FR" dirty="0" err="1" smtClean="0"/>
              <a:t>Greentech</a:t>
            </a:r>
            <a:r>
              <a:rPr lang="fr-FR" dirty="0" smtClean="0"/>
              <a:t> Innovation ? 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360000" y="1629706"/>
            <a:ext cx="4212000" cy="2951248"/>
          </a:xfrm>
        </p:spPr>
        <p:txBody>
          <a:bodyPr/>
          <a:lstStyle/>
          <a:p>
            <a:r>
              <a:rPr lang="fr-FR" sz="1600" b="1" dirty="0" smtClean="0"/>
              <a:t>Les thématiques</a:t>
            </a:r>
          </a:p>
          <a:p>
            <a:endParaRPr lang="fr-FR" sz="1600" b="1" dirty="0" smtClean="0"/>
          </a:p>
          <a:p>
            <a:pPr lvl="2">
              <a:lnSpc>
                <a:spcPct val="150000"/>
              </a:lnSpc>
            </a:pPr>
            <a:r>
              <a:rPr lang="fr-FR" sz="1400" dirty="0"/>
              <a:t>Alimentation et agriculture durables</a:t>
            </a:r>
          </a:p>
          <a:p>
            <a:pPr lvl="2">
              <a:lnSpc>
                <a:spcPct val="150000"/>
              </a:lnSpc>
            </a:pPr>
            <a:r>
              <a:rPr lang="fr-FR" sz="1400" dirty="0"/>
              <a:t>Bâtiment et ville durables </a:t>
            </a:r>
          </a:p>
          <a:p>
            <a:pPr lvl="2">
              <a:lnSpc>
                <a:spcPct val="150000"/>
              </a:lnSpc>
            </a:pPr>
            <a:r>
              <a:rPr lang="fr-FR" sz="1400" dirty="0" err="1"/>
              <a:t>Décarbonation</a:t>
            </a:r>
            <a:r>
              <a:rPr lang="fr-FR" sz="1400" dirty="0"/>
              <a:t> de l’industrie </a:t>
            </a:r>
          </a:p>
          <a:p>
            <a:pPr lvl="2">
              <a:lnSpc>
                <a:spcPct val="150000"/>
              </a:lnSpc>
            </a:pPr>
            <a:r>
              <a:rPr lang="fr-FR" sz="1400" dirty="0"/>
              <a:t>Eau, biodiversité et </a:t>
            </a:r>
            <a:r>
              <a:rPr lang="fr-FR" sz="1400" dirty="0" err="1"/>
              <a:t>biomimétisme</a:t>
            </a:r>
            <a:endParaRPr lang="fr-FR" sz="1400" dirty="0"/>
          </a:p>
          <a:p>
            <a:pPr lvl="2">
              <a:lnSpc>
                <a:spcPct val="150000"/>
              </a:lnSpc>
            </a:pPr>
            <a:r>
              <a:rPr lang="fr-FR" sz="1400" dirty="0"/>
              <a:t>Économie circulaire </a:t>
            </a:r>
          </a:p>
          <a:p>
            <a:pPr lvl="2">
              <a:lnSpc>
                <a:spcPct val="150000"/>
              </a:lnSpc>
            </a:pPr>
            <a:r>
              <a:rPr lang="fr-FR" sz="1400" dirty="0"/>
              <a:t>Energies renouvelables et </a:t>
            </a:r>
            <a:r>
              <a:rPr lang="fr-FR" sz="1400" dirty="0" err="1" smtClean="0"/>
              <a:t>décarbonnées</a:t>
            </a:r>
            <a:endParaRPr lang="fr-FR" sz="14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Commissariat Général au Développement Durable/ SRI/ Ecolab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843558"/>
            <a:ext cx="654001" cy="654600"/>
          </a:xfrm>
          <a:prstGeom prst="rect">
            <a:avLst/>
          </a:prstGeom>
        </p:spPr>
      </p:pic>
      <p:sp>
        <p:nvSpPr>
          <p:cNvPr id="12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4355976" y="2192252"/>
            <a:ext cx="4788024" cy="2179698"/>
          </a:xfrm>
        </p:spPr>
        <p:txBody>
          <a:bodyPr/>
          <a:lstStyle/>
          <a:p>
            <a:pPr lvl="2">
              <a:lnSpc>
                <a:spcPct val="150000"/>
              </a:lnSpc>
            </a:pPr>
            <a:r>
              <a:rPr lang="fr-FR" sz="1400" dirty="0" smtClean="0"/>
              <a:t>Innovation </a:t>
            </a:r>
            <a:r>
              <a:rPr lang="fr-FR" sz="1400" dirty="0"/>
              <a:t>maritimes et écosystèmes marins</a:t>
            </a:r>
          </a:p>
          <a:p>
            <a:pPr lvl="2">
              <a:lnSpc>
                <a:spcPct val="150000"/>
              </a:lnSpc>
            </a:pPr>
            <a:r>
              <a:rPr lang="fr-FR" sz="1400" dirty="0"/>
              <a:t>Mobilité durable </a:t>
            </a:r>
          </a:p>
          <a:p>
            <a:pPr lvl="2">
              <a:lnSpc>
                <a:spcPct val="150000"/>
              </a:lnSpc>
            </a:pPr>
            <a:r>
              <a:rPr lang="fr-FR" sz="1400" dirty="0"/>
              <a:t>Prévention des risques</a:t>
            </a:r>
          </a:p>
          <a:p>
            <a:pPr lvl="2">
              <a:lnSpc>
                <a:spcPct val="150000"/>
              </a:lnSpc>
            </a:pPr>
            <a:r>
              <a:rPr lang="fr-FR" sz="1400" dirty="0"/>
              <a:t>Santé environnement</a:t>
            </a:r>
          </a:p>
          <a:p>
            <a:pPr lvl="2">
              <a:lnSpc>
                <a:spcPct val="150000"/>
              </a:lnSpc>
            </a:pPr>
            <a:r>
              <a:rPr lang="fr-FR" sz="1400" dirty="0"/>
              <a:t>Numérique </a:t>
            </a:r>
            <a:r>
              <a:rPr lang="fr-FR" sz="1400" dirty="0" err="1"/>
              <a:t>éco-responsable</a:t>
            </a:r>
            <a:endParaRPr lang="fr-FR" sz="1400" dirty="0"/>
          </a:p>
          <a:p>
            <a:pPr lvl="2">
              <a:lnSpc>
                <a:spcPct val="150000"/>
              </a:lnSpc>
            </a:pPr>
            <a:r>
              <a:rPr lang="fr-FR" sz="1400" dirty="0"/>
              <a:t>Finance </a:t>
            </a:r>
            <a:r>
              <a:rPr lang="fr-FR" sz="1400" dirty="0" smtClean="0"/>
              <a:t>durable &amp; RSE</a:t>
            </a:r>
            <a:endParaRPr lang="fr-FR" sz="1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3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 smtClean="0"/>
              <a:t>15/12/2022</a:t>
            </a:r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319406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971600" y="843558"/>
            <a:ext cx="8424000" cy="720000"/>
          </a:xfrm>
        </p:spPr>
        <p:txBody>
          <a:bodyPr/>
          <a:lstStyle/>
          <a:p>
            <a:r>
              <a:rPr lang="fr-FR" dirty="0" smtClean="0"/>
              <a:t>Comment devenir </a:t>
            </a:r>
            <a:r>
              <a:rPr lang="fr-FR" dirty="0" err="1" smtClean="0"/>
              <a:t>Greentech</a:t>
            </a:r>
            <a:r>
              <a:rPr lang="fr-FR" dirty="0" smtClean="0"/>
              <a:t> Innovation ? 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360000" y="1491630"/>
            <a:ext cx="7738229" cy="2486322"/>
          </a:xfrm>
        </p:spPr>
        <p:txBody>
          <a:bodyPr/>
          <a:lstStyle/>
          <a:p>
            <a:r>
              <a:rPr lang="fr-FR" sz="1600" b="1" dirty="0"/>
              <a:t>Sélection</a:t>
            </a:r>
          </a:p>
          <a:p>
            <a:endParaRPr lang="fr-FR" sz="1400" dirty="0"/>
          </a:p>
          <a:p>
            <a:pPr lvl="0">
              <a:lnSpc>
                <a:spcPct val="150000"/>
              </a:lnSpc>
            </a:pPr>
            <a:r>
              <a:rPr lang="fr-FR" sz="1400" dirty="0"/>
              <a:t>Adéquation avec les politiques publiques de transition </a:t>
            </a:r>
            <a:r>
              <a:rPr lang="fr-FR" sz="1400" dirty="0" smtClean="0"/>
              <a:t>écologique et </a:t>
            </a:r>
            <a:r>
              <a:rPr lang="fr-FR" sz="1400" dirty="0" err="1" smtClean="0"/>
              <a:t>energétique</a:t>
            </a:r>
            <a:endParaRPr lang="fr-FR" sz="1400" dirty="0"/>
          </a:p>
          <a:p>
            <a:pPr lvl="0">
              <a:lnSpc>
                <a:spcPct val="150000"/>
              </a:lnSpc>
            </a:pPr>
            <a:r>
              <a:rPr lang="fr-FR" sz="1400" dirty="0"/>
              <a:t>Potentiel environnemental </a:t>
            </a:r>
          </a:p>
          <a:p>
            <a:pPr lvl="0">
              <a:lnSpc>
                <a:spcPct val="150000"/>
              </a:lnSpc>
            </a:pPr>
            <a:r>
              <a:rPr lang="fr-FR" sz="1400" dirty="0"/>
              <a:t>Caractère innovant de la solution (high </a:t>
            </a:r>
            <a:r>
              <a:rPr lang="fr-FR" sz="1400" dirty="0" err="1"/>
              <a:t>tech</a:t>
            </a:r>
            <a:r>
              <a:rPr lang="fr-FR" sz="1400" dirty="0"/>
              <a:t>, </a:t>
            </a:r>
            <a:r>
              <a:rPr lang="fr-FR" sz="1400" dirty="0" err="1"/>
              <a:t>low</a:t>
            </a:r>
            <a:r>
              <a:rPr lang="fr-FR" sz="1400" dirty="0"/>
              <a:t> </a:t>
            </a:r>
            <a:r>
              <a:rPr lang="fr-FR" sz="1400" dirty="0" err="1"/>
              <a:t>tech</a:t>
            </a:r>
            <a:r>
              <a:rPr lang="fr-FR" sz="1400" dirty="0"/>
              <a:t>, technologique ou non)</a:t>
            </a:r>
          </a:p>
          <a:p>
            <a:pPr lvl="0">
              <a:lnSpc>
                <a:spcPct val="150000"/>
              </a:lnSpc>
            </a:pPr>
            <a:r>
              <a:rPr lang="fr-FR" sz="1400" dirty="0"/>
              <a:t>Potentiel économique</a:t>
            </a:r>
          </a:p>
          <a:p>
            <a:pPr lvl="0">
              <a:lnSpc>
                <a:spcPct val="150000"/>
              </a:lnSpc>
            </a:pPr>
            <a:r>
              <a:rPr lang="fr-FR" sz="1400" dirty="0"/>
              <a:t>Adéquation produit/marché de la solution  </a:t>
            </a:r>
          </a:p>
          <a:p>
            <a:pPr lvl="0">
              <a:lnSpc>
                <a:spcPct val="150000"/>
              </a:lnSpc>
            </a:pPr>
            <a:r>
              <a:rPr lang="fr-FR" sz="1400" dirty="0"/>
              <a:t>Maturité du projet </a:t>
            </a:r>
          </a:p>
          <a:p>
            <a:pPr lvl="0">
              <a:lnSpc>
                <a:spcPct val="150000"/>
              </a:lnSpc>
            </a:pPr>
            <a:r>
              <a:rPr lang="fr-FR" sz="1400" dirty="0"/>
              <a:t>Capacité de l’entreprise à développer le projet </a:t>
            </a:r>
          </a:p>
          <a:p>
            <a:endParaRPr lang="fr-FR" sz="10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Commissariat Général au Développement Durable/ SRI/ Ecolab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6375"/>
            <a:ext cx="654001" cy="6546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1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 smtClean="0"/>
              <a:t>15/12/2022</a:t>
            </a:r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355086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043608" y="834281"/>
            <a:ext cx="8424000" cy="720000"/>
          </a:xfrm>
        </p:spPr>
        <p:txBody>
          <a:bodyPr/>
          <a:lstStyle/>
          <a:p>
            <a:r>
              <a:rPr lang="fr-FR" dirty="0" smtClean="0"/>
              <a:t>Comment devenir </a:t>
            </a:r>
            <a:r>
              <a:rPr lang="fr-FR" dirty="0" err="1" smtClean="0"/>
              <a:t>Greentech</a:t>
            </a:r>
            <a:r>
              <a:rPr lang="fr-FR" dirty="0" smtClean="0"/>
              <a:t> Innovation ? 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539551" y="1491630"/>
            <a:ext cx="4320481" cy="24863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1600" b="1" dirty="0" smtClean="0"/>
              <a:t>Processus</a:t>
            </a:r>
            <a:endParaRPr lang="fr-FR" sz="1400" dirty="0"/>
          </a:p>
          <a:p>
            <a:pPr>
              <a:lnSpc>
                <a:spcPct val="150000"/>
              </a:lnSpc>
            </a:pPr>
            <a:r>
              <a:rPr lang="fr-FR" sz="1400" dirty="0" smtClean="0"/>
              <a:t>1/ Etude du dossier</a:t>
            </a:r>
            <a:endParaRPr lang="fr-FR" sz="1400" dirty="0"/>
          </a:p>
          <a:p>
            <a:pPr>
              <a:lnSpc>
                <a:spcPct val="150000"/>
              </a:lnSpc>
            </a:pPr>
            <a:r>
              <a:rPr lang="fr-FR" sz="1400" dirty="0" smtClean="0"/>
              <a:t>2/ Passage en audition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10 minutes de présentation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10 minutes de questions/réponses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Plan type transmis une à deux semaines à l’avance</a:t>
            </a:r>
            <a:endParaRPr lang="fr-FR" sz="1400" dirty="0"/>
          </a:p>
          <a:p>
            <a:pPr>
              <a:lnSpc>
                <a:spcPct val="150000"/>
              </a:lnSpc>
            </a:pPr>
            <a:r>
              <a:rPr lang="fr-FR" sz="1400" dirty="0" smtClean="0"/>
              <a:t>3/ Sélection de 20 à 25 lauréats du jury soumise à la validation du/de la ministre</a:t>
            </a:r>
            <a:endParaRPr lang="fr-FR" sz="14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Commissariat Général au Développement Durable/ SRI/ Ecolab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9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5314188" y="1491630"/>
            <a:ext cx="3249624" cy="2486322"/>
          </a:xfrm>
        </p:spPr>
        <p:txBody>
          <a:bodyPr/>
          <a:lstStyle/>
          <a:p>
            <a:r>
              <a:rPr lang="fr-FR" sz="1600" b="1" dirty="0" smtClean="0"/>
              <a:t>Jury</a:t>
            </a:r>
            <a:endParaRPr lang="fr-FR" sz="1400" b="1" dirty="0" smtClean="0"/>
          </a:p>
          <a:p>
            <a:endParaRPr lang="fr-FR" sz="1400" dirty="0"/>
          </a:p>
          <a:p>
            <a:pPr marL="171450" indent="-171450">
              <a:buFontTx/>
              <a:buChar char="-"/>
            </a:pPr>
            <a:r>
              <a:rPr lang="fr-FR" sz="1400" dirty="0" smtClean="0"/>
              <a:t>Un membre de l’</a:t>
            </a:r>
            <a:r>
              <a:rPr lang="fr-FR" sz="1400" dirty="0" err="1" smtClean="0"/>
              <a:t>Ecolab</a:t>
            </a:r>
            <a:endParaRPr lang="fr-FR" sz="1400" dirty="0" smtClean="0"/>
          </a:p>
          <a:p>
            <a:pPr marL="171450" indent="-171450">
              <a:buFontTx/>
              <a:buChar char="-"/>
            </a:pPr>
            <a:r>
              <a:rPr lang="fr-FR" sz="1400" dirty="0" smtClean="0"/>
              <a:t>Des experts du ministère</a:t>
            </a:r>
          </a:p>
          <a:p>
            <a:pPr marL="171450" indent="-171450">
              <a:buFontTx/>
              <a:buChar char="-"/>
            </a:pPr>
            <a:r>
              <a:rPr lang="fr-FR" sz="1400" dirty="0" err="1" smtClean="0"/>
              <a:t>Bpifrance</a:t>
            </a:r>
            <a:r>
              <a:rPr lang="fr-FR" sz="1400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fr-FR" sz="1400" dirty="0" smtClean="0"/>
              <a:t>ADEME</a:t>
            </a:r>
          </a:p>
          <a:p>
            <a:pPr marL="171450" indent="-171450">
              <a:buFontTx/>
              <a:buChar char="-"/>
            </a:pPr>
            <a:r>
              <a:rPr lang="fr-FR" sz="1400" dirty="0" smtClean="0"/>
              <a:t>Personnalités qualifiées (membre du réseau d’incubateurs </a:t>
            </a:r>
            <a:r>
              <a:rPr lang="fr-FR" sz="1400" dirty="0" err="1" smtClean="0"/>
              <a:t>greentech</a:t>
            </a:r>
            <a:r>
              <a:rPr lang="fr-FR" sz="1400" dirty="0" smtClean="0"/>
              <a:t>, des pôles de compétitivité…) </a:t>
            </a:r>
            <a:endParaRPr lang="fr-FR" sz="14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0265"/>
            <a:ext cx="654001" cy="6546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3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 smtClean="0"/>
              <a:t>15/12/2022</a:t>
            </a:r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206071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121545" y="915566"/>
            <a:ext cx="8424000" cy="720000"/>
          </a:xfrm>
        </p:spPr>
        <p:txBody>
          <a:bodyPr/>
          <a:lstStyle/>
          <a:p>
            <a:r>
              <a:rPr lang="fr-FR" dirty="0" smtClean="0"/>
              <a:t>Comment devenir </a:t>
            </a:r>
            <a:r>
              <a:rPr lang="fr-FR" dirty="0" err="1" smtClean="0"/>
              <a:t>Greentech</a:t>
            </a:r>
            <a:r>
              <a:rPr lang="fr-FR" dirty="0" smtClean="0"/>
              <a:t> Innovation ? 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467544" y="1686381"/>
            <a:ext cx="7597032" cy="24863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1600" b="1" dirty="0" smtClean="0"/>
              <a:t>Nos conseils/ Ce qu’on attend de vous</a:t>
            </a:r>
          </a:p>
          <a:p>
            <a:pPr>
              <a:lnSpc>
                <a:spcPct val="150000"/>
              </a:lnSpc>
            </a:pPr>
            <a:endParaRPr lang="fr-FR" sz="1400" dirty="0"/>
          </a:p>
          <a:p>
            <a:pPr>
              <a:lnSpc>
                <a:spcPct val="150000"/>
              </a:lnSpc>
            </a:pPr>
            <a:r>
              <a:rPr lang="fr-FR" sz="1400" dirty="0" smtClean="0"/>
              <a:t>Bien préciser dans quelle politique publique votre projet s’inscrit </a:t>
            </a:r>
          </a:p>
          <a:p>
            <a:pPr>
              <a:lnSpc>
                <a:spcPct val="150000"/>
              </a:lnSpc>
            </a:pPr>
            <a:r>
              <a:rPr lang="fr-FR" sz="1400" dirty="0" smtClean="0"/>
              <a:t>La maturité du projet doit être mise en exergue par le MVP </a:t>
            </a:r>
            <a:endParaRPr lang="fr-FR" sz="1400" dirty="0"/>
          </a:p>
          <a:p>
            <a:pPr>
              <a:lnSpc>
                <a:spcPct val="150000"/>
              </a:lnSpc>
            </a:pPr>
            <a:r>
              <a:rPr lang="fr-FR" sz="1400" dirty="0" smtClean="0"/>
              <a:t>Apporter de la précision et des chiffres, du quantitatif (si disponibles)</a:t>
            </a:r>
            <a:endParaRPr lang="fr-FR" sz="1400" dirty="0"/>
          </a:p>
          <a:p>
            <a:pPr>
              <a:lnSpc>
                <a:spcPct val="150000"/>
              </a:lnSpc>
            </a:pPr>
            <a:r>
              <a:rPr lang="fr-FR" sz="1400" dirty="0" smtClean="0"/>
              <a:t>Qualification précise de l’innovation (en particulier si celle-ci n’est pas technologique)</a:t>
            </a:r>
            <a:endParaRPr lang="fr-FR" sz="1400" dirty="0"/>
          </a:p>
          <a:p>
            <a:pPr>
              <a:lnSpc>
                <a:spcPct val="150000"/>
              </a:lnSpc>
            </a:pPr>
            <a:r>
              <a:rPr lang="fr-FR" sz="1400" dirty="0" smtClean="0"/>
              <a:t>S’assurer de répondre à l’ensemble des questions et fournir les documents requis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Commissariat Général au Développement Durable/ SRI/ Ecolab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25" y="738805"/>
            <a:ext cx="654001" cy="6546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1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 smtClean="0"/>
              <a:t>15/12/2022</a:t>
            </a:r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321965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121545" y="915566"/>
            <a:ext cx="8424000" cy="720000"/>
          </a:xfrm>
        </p:spPr>
        <p:txBody>
          <a:bodyPr/>
          <a:lstStyle/>
          <a:p>
            <a:r>
              <a:rPr lang="fr-FR" dirty="0" smtClean="0"/>
              <a:t>Calendrier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467544" y="1966372"/>
            <a:ext cx="7597032" cy="24863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1600" b="1" dirty="0" smtClean="0"/>
              <a:t>Dates de candidature : </a:t>
            </a:r>
          </a:p>
          <a:p>
            <a:pPr>
              <a:lnSpc>
                <a:spcPct val="150000"/>
              </a:lnSpc>
            </a:pPr>
            <a:r>
              <a:rPr lang="fr-FR" sz="1600" dirty="0" smtClean="0"/>
              <a:t>Du 12 décembre 2022 au 20 janvier 2023 16h00</a:t>
            </a:r>
          </a:p>
          <a:p>
            <a:pPr>
              <a:lnSpc>
                <a:spcPct val="150000"/>
              </a:lnSpc>
            </a:pPr>
            <a:r>
              <a:rPr lang="fr-FR" sz="1600" b="1" dirty="0"/>
              <a:t>Auditions : 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Du </a:t>
            </a:r>
            <a:r>
              <a:rPr lang="fr-FR" sz="1600" dirty="0" smtClean="0"/>
              <a:t>10 mai 2023 au 26 mai 2023 – à titre indicatif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Commissariat Général au Développement Durable/ SRI/ Ecolab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25" y="738805"/>
            <a:ext cx="654001" cy="6546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1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 smtClean="0"/>
              <a:t>15/12/2022</a:t>
            </a:r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302059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 smtClean="0"/>
              <a:t>15/12/2022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Commissariat Général au Développement Durable/ SRI/ Ecolab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771799" y="2571750"/>
            <a:ext cx="3738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latin typeface="+mj-lt"/>
              </a:rPr>
              <a:t>Questions/Réponses</a:t>
            </a:r>
            <a:endParaRPr lang="fr-FR" b="1" dirty="0">
              <a:latin typeface="+mj-lt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966" y="1454782"/>
            <a:ext cx="972062" cy="97295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3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763688" y="2283718"/>
            <a:ext cx="7020312" cy="2139528"/>
          </a:xfrm>
        </p:spPr>
        <p:txBody>
          <a:bodyPr/>
          <a:lstStyle/>
          <a:p>
            <a:r>
              <a:rPr lang="fr-FR" dirty="0" err="1"/>
              <a:t>Greentech</a:t>
            </a:r>
            <a:r>
              <a:rPr lang="fr-FR" dirty="0"/>
              <a:t> Innovation </a:t>
            </a:r>
            <a:endParaRPr lang="fr-FR" dirty="0" smtClean="0"/>
          </a:p>
          <a:p>
            <a:pPr lvl="1"/>
            <a:r>
              <a:rPr lang="fr-FR" dirty="0" smtClean="0"/>
              <a:t>Un programme </a:t>
            </a:r>
            <a:r>
              <a:rPr lang="fr-FR" dirty="0"/>
              <a:t>d’accompagnement pour les start-up et PME </a:t>
            </a:r>
            <a:r>
              <a:rPr lang="fr-FR" dirty="0" smtClean="0"/>
              <a:t>qui innovent pour </a:t>
            </a:r>
            <a:r>
              <a:rPr lang="fr-FR" dirty="0"/>
              <a:t>les politiques publiques de transition écologique</a:t>
            </a:r>
          </a:p>
          <a:p>
            <a:pPr lvl="1"/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Commissariat Général au Développement Durable/ SRI/ </a:t>
            </a:r>
            <a:r>
              <a:rPr lang="fr-FR" dirty="0" err="1" smtClean="0"/>
              <a:t>Ecolab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7734"/>
            <a:ext cx="1239308" cy="124054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300359"/>
            <a:ext cx="2418814" cy="1425749"/>
          </a:xfrm>
          <a:prstGeom prst="rect">
            <a:avLst/>
          </a:prstGeom>
        </p:spPr>
      </p:pic>
      <p:sp>
        <p:nvSpPr>
          <p:cNvPr id="10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 smtClean="0"/>
              <a:t>15/12/2022</a:t>
            </a:r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043608" y="1203598"/>
            <a:ext cx="6912768" cy="216024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FR" sz="2550" dirty="0" smtClean="0"/>
              <a:t>Une initiative animée par l’</a:t>
            </a:r>
            <a:r>
              <a:rPr lang="fr-FR" sz="2550" dirty="0" err="1" smtClean="0"/>
              <a:t>Ecolab</a:t>
            </a:r>
            <a:endParaRPr lang="fr-FR" sz="255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</a:t>
            </a:r>
            <a:r>
              <a:rPr lang="fr-FR" dirty="0" err="1"/>
              <a:t>Ecolab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43558"/>
            <a:ext cx="654001" cy="6546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67544" y="1995686"/>
            <a:ext cx="8064896" cy="2641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dirty="0" smtClean="0"/>
              <a:t>Un laboratoire d’innovation pour :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 smtClean="0"/>
              <a:t>Dynamiser l’écosystème français des start-up et incubateurs </a:t>
            </a:r>
            <a:r>
              <a:rPr lang="fr-FR" sz="1400" dirty="0" err="1" smtClean="0"/>
              <a:t>greentech</a:t>
            </a:r>
            <a:r>
              <a:rPr lang="fr-FR" sz="1400" dirty="0" smtClean="0"/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 smtClean="0"/>
              <a:t>Massifier la transition écologique par l’innovation par la data et par la structuration de la data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 smtClean="0"/>
              <a:t>Transformer l’administration et les politiques publiques de transition écologique par l’intelligence artificielle et la donnée</a:t>
            </a:r>
          </a:p>
          <a:p>
            <a:pPr>
              <a:lnSpc>
                <a:spcPct val="150000"/>
              </a:lnSpc>
            </a:pPr>
            <a:endParaRPr lang="fr-FR" sz="1400" b="1" dirty="0" smtClean="0"/>
          </a:p>
          <a:p>
            <a:pPr>
              <a:lnSpc>
                <a:spcPct val="150000"/>
              </a:lnSpc>
            </a:pPr>
            <a:endParaRPr lang="fr-FR" sz="1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0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 smtClean="0"/>
              <a:t>15/12/2022</a:t>
            </a:r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356495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15616" y="1131590"/>
            <a:ext cx="7776864" cy="576064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FR" sz="2550" dirty="0"/>
              <a:t>Dynamiser l’écosystème français des </a:t>
            </a:r>
            <a:r>
              <a:rPr lang="fr-FR" sz="2550" dirty="0" smtClean="0"/>
              <a:t>incubateurs </a:t>
            </a:r>
            <a:r>
              <a:rPr lang="fr-FR" sz="2550" dirty="0" err="1"/>
              <a:t>greentech</a:t>
            </a:r>
            <a:r>
              <a:rPr lang="fr-FR" sz="2550" dirty="0"/>
              <a:t>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</a:t>
            </a:r>
            <a:r>
              <a:rPr lang="fr-FR" dirty="0" err="1"/>
              <a:t>Ecolab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43558"/>
            <a:ext cx="654001" cy="6546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67544" y="2011879"/>
            <a:ext cx="331236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 smtClean="0"/>
              <a:t>Le réseau national des incubateurs </a:t>
            </a:r>
            <a:r>
              <a:rPr lang="fr-FR" sz="1600" b="1" dirty="0" err="1" smtClean="0"/>
              <a:t>Greentech</a:t>
            </a:r>
            <a:r>
              <a:rPr lang="fr-FR" sz="1600" b="1" dirty="0" smtClean="0"/>
              <a:t> </a:t>
            </a:r>
            <a:endParaRPr lang="fr-FR" sz="1600" b="1" dirty="0"/>
          </a:p>
          <a:p>
            <a:pPr>
              <a:lnSpc>
                <a:spcPct val="150000"/>
              </a:lnSpc>
            </a:pPr>
            <a:endParaRPr lang="fr-FR" sz="1400" dirty="0" smtClean="0"/>
          </a:p>
          <a:p>
            <a:pPr algn="just">
              <a:lnSpc>
                <a:spcPct val="150000"/>
              </a:lnSpc>
            </a:pPr>
            <a:r>
              <a:rPr lang="fr-FR" sz="1400" dirty="0"/>
              <a:t>Un réseau pour dynamiser les relations entre les </a:t>
            </a:r>
            <a:r>
              <a:rPr lang="fr-FR" sz="1400" b="1" dirty="0"/>
              <a:t>incubateurs</a:t>
            </a:r>
            <a:r>
              <a:rPr lang="fr-FR" sz="1400" dirty="0"/>
              <a:t> qui accompagnent les </a:t>
            </a:r>
            <a:r>
              <a:rPr lang="fr-FR" sz="1400" b="1" dirty="0"/>
              <a:t>innovateurs de la transition écologique</a:t>
            </a:r>
            <a:r>
              <a:rPr lang="fr-FR" sz="1400" dirty="0"/>
              <a:t>.</a:t>
            </a:r>
            <a:endParaRPr lang="fr-FR" sz="1400" b="1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779662"/>
            <a:ext cx="4560976" cy="269961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 smtClean="0"/>
              <a:t>15/12/2022</a:t>
            </a:r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42538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15616" y="1131590"/>
            <a:ext cx="7776864" cy="576064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FR" sz="2550" dirty="0"/>
              <a:t>Dynamiser l’écosystème français des </a:t>
            </a:r>
            <a:r>
              <a:rPr lang="fr-FR" sz="2550" dirty="0" smtClean="0"/>
              <a:t>start-up </a:t>
            </a:r>
            <a:r>
              <a:rPr lang="fr-FR" sz="2550" dirty="0" err="1" smtClean="0"/>
              <a:t>greentech</a:t>
            </a:r>
            <a:r>
              <a:rPr lang="fr-FR" sz="2550" dirty="0" smtClean="0"/>
              <a:t> </a:t>
            </a:r>
            <a:endParaRPr lang="fr-FR" sz="255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</a:t>
            </a:r>
            <a:r>
              <a:rPr lang="fr-FR" dirty="0" err="1"/>
              <a:t>Ecolab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43558"/>
            <a:ext cx="654001" cy="6546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39552" y="2355726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400" dirty="0" smtClean="0"/>
              <a:t>Une communauté de 247 start-up et PME sélectionnées par des experts du ministère et ses partenaires</a:t>
            </a:r>
          </a:p>
          <a:p>
            <a:pPr algn="just">
              <a:lnSpc>
                <a:spcPct val="150000"/>
              </a:lnSpc>
            </a:pPr>
            <a:endParaRPr lang="fr-FR" sz="1400" b="1" dirty="0" smtClean="0"/>
          </a:p>
          <a:p>
            <a:pPr algn="just">
              <a:lnSpc>
                <a:spcPct val="150000"/>
              </a:lnSpc>
            </a:pPr>
            <a:r>
              <a:rPr lang="fr-FR" sz="1400" b="1" dirty="0" smtClean="0"/>
              <a:t>Objectif : </a:t>
            </a:r>
            <a:r>
              <a:rPr lang="fr-FR" sz="1400" dirty="0" smtClean="0"/>
              <a:t>Accélérer les politiques publiques de transition écologique</a:t>
            </a:r>
            <a:endParaRPr lang="fr-FR" sz="1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0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 smtClean="0"/>
              <a:t>15/12/2022</a:t>
            </a:r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110945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15616" y="1170858"/>
            <a:ext cx="7776864" cy="250373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FR" sz="2550" dirty="0" smtClean="0"/>
              <a:t>Une offre d’accompagnement dédiée</a:t>
            </a:r>
            <a:endParaRPr lang="fr-FR" sz="255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</a:t>
            </a:r>
            <a:r>
              <a:rPr lang="fr-FR" dirty="0" err="1"/>
              <a:t>Ecolab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43558"/>
            <a:ext cx="654001" cy="654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188578" y="1638334"/>
            <a:ext cx="1296144" cy="25922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BOOSTER COMMAN-DE PUBLIQUE</a:t>
            </a:r>
            <a:endParaRPr lang="fr-FR" sz="1600" dirty="0"/>
          </a:p>
        </p:txBody>
      </p:sp>
      <p:sp>
        <p:nvSpPr>
          <p:cNvPr id="15" name="Rectangle 14"/>
          <p:cNvSpPr/>
          <p:nvPr/>
        </p:nvSpPr>
        <p:spPr>
          <a:xfrm>
            <a:off x="1770892" y="1633922"/>
            <a:ext cx="1296144" cy="25922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BOOSTER VISIBILITE</a:t>
            </a:r>
            <a:endParaRPr lang="fr-FR" sz="1600" dirty="0"/>
          </a:p>
        </p:txBody>
      </p:sp>
      <p:sp>
        <p:nvSpPr>
          <p:cNvPr id="16" name="Rectangle 15"/>
          <p:cNvSpPr/>
          <p:nvPr/>
        </p:nvSpPr>
        <p:spPr>
          <a:xfrm>
            <a:off x="4716016" y="1635646"/>
            <a:ext cx="1296144" cy="25922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BOOSTER DIGITAL</a:t>
            </a:r>
            <a:endParaRPr lang="fr-FR" sz="1600" dirty="0"/>
          </a:p>
        </p:txBody>
      </p:sp>
      <p:sp>
        <p:nvSpPr>
          <p:cNvPr id="17" name="Rectangle 16"/>
          <p:cNvSpPr/>
          <p:nvPr/>
        </p:nvSpPr>
        <p:spPr>
          <a:xfrm>
            <a:off x="3243454" y="1633922"/>
            <a:ext cx="1296144" cy="25922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BOOSTER COMMER-CIAL ET RESEAUX</a:t>
            </a:r>
            <a:endParaRPr lang="fr-FR" sz="16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8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 smtClean="0"/>
              <a:t>15/12/2022</a:t>
            </a:r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316692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15616" y="1347614"/>
            <a:ext cx="3384376" cy="72007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FR" sz="2550" dirty="0"/>
              <a:t>Booster visibilité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</a:t>
            </a:r>
            <a:r>
              <a:rPr lang="fr-FR" dirty="0" err="1"/>
              <a:t>Ecolab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43558"/>
            <a:ext cx="654001" cy="6546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74801" y="1936158"/>
            <a:ext cx="8064896" cy="2318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 smtClean="0"/>
              <a:t>Utilisation </a:t>
            </a:r>
            <a:r>
              <a:rPr lang="fr-FR" sz="1400" dirty="0"/>
              <a:t>du logo </a:t>
            </a:r>
            <a:r>
              <a:rPr lang="fr-FR" sz="1400" dirty="0" err="1"/>
              <a:t>Greentech</a:t>
            </a:r>
            <a:r>
              <a:rPr lang="fr-FR" sz="1400" dirty="0"/>
              <a:t> Innovation,  </a:t>
            </a:r>
            <a:endParaRPr lang="fr-FR" sz="1400" dirty="0" smtClean="0"/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A</a:t>
            </a:r>
            <a:r>
              <a:rPr lang="fr-FR" sz="1400" dirty="0" smtClean="0"/>
              <a:t>ctualités </a:t>
            </a:r>
            <a:r>
              <a:rPr lang="fr-FR" sz="1400" dirty="0"/>
              <a:t>relayées sur différents canaux (réseaux sociaux, newsletter</a:t>
            </a:r>
            <a:r>
              <a:rPr lang="fr-FR" sz="1400" dirty="0" smtClean="0"/>
              <a:t>) et sous le format « Les actus </a:t>
            </a:r>
            <a:r>
              <a:rPr lang="fr-FR" sz="1400" dirty="0" err="1" smtClean="0"/>
              <a:t>Greentech</a:t>
            </a:r>
            <a:r>
              <a:rPr lang="fr-FR" sz="1400" dirty="0" smtClean="0"/>
              <a:t> »</a:t>
            </a:r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A</a:t>
            </a:r>
            <a:r>
              <a:rPr lang="fr-FR" sz="1400" dirty="0" smtClean="0"/>
              <a:t>pparition </a:t>
            </a:r>
            <a:r>
              <a:rPr lang="fr-FR" sz="1400" dirty="0"/>
              <a:t>dans l’annuaire des entreprises lauréates du programme</a:t>
            </a:r>
            <a:r>
              <a:rPr lang="fr-FR" sz="1400" dirty="0" smtClean="0"/>
              <a:t>,</a:t>
            </a:r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fr-FR" sz="1400" dirty="0" smtClean="0"/>
              <a:t>Mise </a:t>
            </a:r>
            <a:r>
              <a:rPr lang="fr-FR" sz="1400" dirty="0"/>
              <a:t>en visibilité au cours de tables </a:t>
            </a:r>
            <a:r>
              <a:rPr lang="fr-FR" sz="1400" dirty="0" smtClean="0"/>
              <a:t>rondes, </a:t>
            </a:r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P</a:t>
            </a:r>
            <a:r>
              <a:rPr lang="fr-FR" sz="1400" dirty="0" smtClean="0"/>
              <a:t>résence </a:t>
            </a:r>
            <a:r>
              <a:rPr lang="fr-FR" sz="1400" dirty="0"/>
              <a:t>auprès de l’équipe sur des </a:t>
            </a:r>
            <a:r>
              <a:rPr lang="fr-FR" sz="1400" dirty="0" smtClean="0"/>
              <a:t>salons</a:t>
            </a:r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fr-FR" sz="1400" dirty="0" smtClean="0"/>
              <a:t>Podcasts</a:t>
            </a:r>
            <a:endParaRPr lang="fr-FR" sz="1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0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 smtClean="0"/>
              <a:t>15/12/2022</a:t>
            </a:r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16505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15616" y="1347614"/>
            <a:ext cx="6264696" cy="72008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FR" sz="2550" dirty="0"/>
              <a:t>Booster </a:t>
            </a:r>
            <a:r>
              <a:rPr lang="fr-FR" sz="2550" dirty="0" smtClean="0"/>
              <a:t>commercial et réseaux </a:t>
            </a:r>
            <a:endParaRPr lang="fr-FR" sz="255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</a:t>
            </a:r>
            <a:r>
              <a:rPr lang="fr-FR" dirty="0" err="1"/>
              <a:t>Ecolab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43558"/>
            <a:ext cx="654001" cy="6546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39552" y="2085898"/>
            <a:ext cx="80648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 smtClean="0"/>
              <a:t>Rencontres d’affaires (thématisées, en région, ou généralistes),  </a:t>
            </a:r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fr-FR" sz="1400" dirty="0" smtClean="0"/>
              <a:t>Sessions de pitch investisseurs,</a:t>
            </a:r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fr-FR" sz="1400" dirty="0" smtClean="0"/>
              <a:t>Liste d’investisseurs à impact,</a:t>
            </a:r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fr-FR" sz="1400" dirty="0" smtClean="0"/>
              <a:t>Calendrier collaboratif d’évènements </a:t>
            </a:r>
            <a:r>
              <a:rPr lang="fr-FR" sz="1400" dirty="0" err="1" smtClean="0"/>
              <a:t>greentech</a:t>
            </a:r>
            <a:r>
              <a:rPr lang="fr-FR" sz="1400" dirty="0" smtClean="0"/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Espace d’échange entre les membres de la communauté </a:t>
            </a:r>
            <a:r>
              <a:rPr lang="fr-FR" sz="1400" dirty="0" err="1"/>
              <a:t>Greentech</a:t>
            </a:r>
            <a:r>
              <a:rPr lang="fr-FR" sz="1400" dirty="0"/>
              <a:t> Innovation </a:t>
            </a:r>
            <a:endParaRPr lang="fr-FR" sz="1400" dirty="0" smtClean="0"/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endParaRPr lang="fr-FR" sz="1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0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 smtClean="0"/>
              <a:t>15/12/2022</a:t>
            </a:r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45140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15616" y="1347614"/>
            <a:ext cx="2952328" cy="72008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FR" sz="2550" dirty="0"/>
              <a:t>Booster </a:t>
            </a:r>
            <a:r>
              <a:rPr lang="fr-FR" sz="2550" dirty="0" smtClean="0"/>
              <a:t>digital</a:t>
            </a:r>
            <a:endParaRPr lang="fr-FR" sz="255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</a:t>
            </a:r>
            <a:r>
              <a:rPr lang="fr-FR" dirty="0" err="1"/>
              <a:t>Ecolab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43558"/>
            <a:ext cx="654001" cy="6546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75342" y="2002851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 smtClean="0"/>
              <a:t>Formations en ligne,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 smtClean="0"/>
              <a:t>Webinaires,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 smtClean="0"/>
              <a:t>Etudes de marché,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 smtClean="0"/>
              <a:t>Accès à une base de données de contacts presse,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 smtClean="0"/>
              <a:t>Outil de mesure de l’impact environnemental,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 smtClean="0"/>
              <a:t>Accès aux données ministérielles en open data,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 err="1" smtClean="0"/>
              <a:t>Jobboard</a:t>
            </a:r>
            <a:r>
              <a:rPr lang="fr-FR" sz="1400" dirty="0" smtClean="0"/>
              <a:t> </a:t>
            </a:r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endParaRPr lang="fr-FR" sz="1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0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 smtClean="0"/>
              <a:t>15/12/2022</a:t>
            </a:r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11442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GOUVERNEMENT PPT">
      <a:majorFont>
        <a:latin typeface="Marianne"/>
        <a:ea typeface=""/>
        <a:cs typeface=""/>
      </a:majorFont>
      <a:minorFont>
        <a:latin typeface="Marian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1157</TotalTime>
  <Words>848</Words>
  <Application>Microsoft Office PowerPoint</Application>
  <PresentationFormat>Affichage à l'écran (16:9)</PresentationFormat>
  <Paragraphs>163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0" baseType="lpstr">
      <vt:lpstr>Arial</vt:lpstr>
      <vt:lpstr>Marianne</vt:lpstr>
      <vt:lpstr>MINISTÈRIEL</vt:lpstr>
      <vt:lpstr>Présentation PowerPoint</vt:lpstr>
      <vt:lpstr>Présentation PowerPoint</vt:lpstr>
      <vt:lpstr>Une initiative animée par l’Ecolab</vt:lpstr>
      <vt:lpstr>Dynamiser l’écosystème français des incubateurs greentech </vt:lpstr>
      <vt:lpstr>Dynamiser l’écosystème français des start-up greentech </vt:lpstr>
      <vt:lpstr>Une offre d’accompagnement dédiée</vt:lpstr>
      <vt:lpstr>Booster visibilité </vt:lpstr>
      <vt:lpstr>Booster commercial et réseaux </vt:lpstr>
      <vt:lpstr>Booster digital</vt:lpstr>
      <vt:lpstr>Booster commande publique</vt:lpstr>
      <vt:lpstr>Comment devenir Greentech Innovation ? </vt:lpstr>
      <vt:lpstr>Comment devenir Greentech Innovation ? </vt:lpstr>
      <vt:lpstr>Comment devenir Greentech Innovation ? </vt:lpstr>
      <vt:lpstr>Comment devenir Greentech Innovation ? </vt:lpstr>
      <vt:lpstr>Comment devenir Greentech Innovation ? </vt:lpstr>
      <vt:lpstr>Calendrier</vt:lpstr>
      <vt:lpstr>Présentation PowerPoint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FONDEVILLE Coralie</dc:creator>
  <cp:lastModifiedBy>BOISROUX Audrey</cp:lastModifiedBy>
  <cp:revision>39</cp:revision>
  <dcterms:created xsi:type="dcterms:W3CDTF">2020-02-27T14:35:46Z</dcterms:created>
  <dcterms:modified xsi:type="dcterms:W3CDTF">2022-12-16T12:50:05Z</dcterms:modified>
</cp:coreProperties>
</file>